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87" r:id="rId2"/>
    <p:sldMasterId id="2147483726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85" r:id="rId6"/>
    <p:sldId id="286" r:id="rId7"/>
    <p:sldId id="291" r:id="rId8"/>
    <p:sldId id="290" r:id="rId9"/>
    <p:sldId id="287" r:id="rId10"/>
    <p:sldId id="288" r:id="rId11"/>
    <p:sldId id="289" r:id="rId12"/>
    <p:sldId id="292" r:id="rId13"/>
    <p:sldId id="272" r:id="rId1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3011" autoAdjust="0"/>
  </p:normalViewPr>
  <p:slideViewPr>
    <p:cSldViewPr>
      <p:cViewPr>
        <p:scale>
          <a:sx n="60" d="100"/>
          <a:sy n="60" d="100"/>
        </p:scale>
        <p:origin x="-142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31" cy="465749"/>
          </a:xfrm>
          <a:prstGeom prst="rect">
            <a:avLst/>
          </a:prstGeom>
        </p:spPr>
        <p:txBody>
          <a:bodyPr vert="horz" lIns="83402" tIns="41701" rIns="83402" bIns="417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087" y="0"/>
            <a:ext cx="3014331" cy="465749"/>
          </a:xfrm>
          <a:prstGeom prst="rect">
            <a:avLst/>
          </a:prstGeom>
        </p:spPr>
        <p:txBody>
          <a:bodyPr vert="horz" lIns="83402" tIns="41701" rIns="83402" bIns="41701" rtlCol="0"/>
          <a:lstStyle>
            <a:lvl1pPr algn="r">
              <a:defRPr sz="1100"/>
            </a:lvl1pPr>
          </a:lstStyle>
          <a:p>
            <a:fld id="{52397D3A-0094-46FD-AAAF-92FC65B4E83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882"/>
            <a:ext cx="3014331" cy="465749"/>
          </a:xfrm>
          <a:prstGeom prst="rect">
            <a:avLst/>
          </a:prstGeom>
        </p:spPr>
        <p:txBody>
          <a:bodyPr vert="horz" lIns="83402" tIns="41701" rIns="83402" bIns="417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087" y="8841882"/>
            <a:ext cx="3014331" cy="465749"/>
          </a:xfrm>
          <a:prstGeom prst="rect">
            <a:avLst/>
          </a:prstGeom>
        </p:spPr>
        <p:txBody>
          <a:bodyPr vert="horz" lIns="83402" tIns="41701" rIns="83402" bIns="41701" rtlCol="0" anchor="b"/>
          <a:lstStyle>
            <a:lvl1pPr algn="r">
              <a:defRPr sz="1100"/>
            </a:lvl1pPr>
          </a:lstStyle>
          <a:p>
            <a:fld id="{72B173C1-9ACB-4A34-BD78-8F166873C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body"/>
          </p:nvPr>
        </p:nvSpPr>
        <p:spPr>
          <a:xfrm>
            <a:off x="695484" y="4421656"/>
            <a:ext cx="5563548" cy="4188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25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018058" cy="46512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55" name="PlaceHolder 3"/>
          <p:cNvSpPr>
            <a:spLocks noGrp="1"/>
          </p:cNvSpPr>
          <p:nvPr>
            <p:ph type="dt"/>
          </p:nvPr>
        </p:nvSpPr>
        <p:spPr>
          <a:xfrm>
            <a:off x="3936458" y="0"/>
            <a:ext cx="3018058" cy="465122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56" name="PlaceHolder 4"/>
          <p:cNvSpPr>
            <a:spLocks noGrp="1"/>
          </p:cNvSpPr>
          <p:nvPr>
            <p:ph type="ftr"/>
          </p:nvPr>
        </p:nvSpPr>
        <p:spPr>
          <a:xfrm>
            <a:off x="0" y="8843645"/>
            <a:ext cx="3018058" cy="465122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57" name="PlaceHolder 5"/>
          <p:cNvSpPr>
            <a:spLocks noGrp="1"/>
          </p:cNvSpPr>
          <p:nvPr>
            <p:ph type="sldNum"/>
          </p:nvPr>
        </p:nvSpPr>
        <p:spPr>
          <a:xfrm>
            <a:off x="3936458" y="8843645"/>
            <a:ext cx="3018058" cy="465122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80F14B-16D9-4684-ACBB-71183AF8B6B7}" type="slidenum">
              <a:rPr lang="en-IN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IN" sz="1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323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body"/>
          </p:nvPr>
        </p:nvSpPr>
        <p:spPr>
          <a:xfrm>
            <a:off x="696128" y="4479630"/>
            <a:ext cx="5559038" cy="3662001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2"/>
          <p:cNvSpPr/>
          <p:nvPr/>
        </p:nvSpPr>
        <p:spPr>
          <a:xfrm>
            <a:off x="3939035" y="8841979"/>
            <a:ext cx="3010649" cy="46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80F14B-16D9-4684-ACBB-71183AF8B6B7}" type="slidenum">
              <a:rPr lang="en-IN" sz="13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3</a:t>
            </a:fld>
            <a:endParaRPr lang="en-IN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695484" y="4421989"/>
            <a:ext cx="5558716" cy="4184097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2"/>
          <p:cNvSpPr/>
          <p:nvPr/>
        </p:nvSpPr>
        <p:spPr>
          <a:xfrm>
            <a:off x="3939679" y="8842312"/>
            <a:ext cx="3008716" cy="460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69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3" name="Picture 142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4" name="Picture 14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2/17/2020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marg.gov.in/" TargetMode="External"/><Relationship Id="rId2" Type="http://schemas.openxmlformats.org/officeDocument/2006/relationships/hyperlink" Target="https://gismp.nic.in/eMar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228600" y="381000"/>
            <a:ext cx="8686800" cy="403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3200" b="1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M. P. Rural Road Development Authority</a:t>
            </a:r>
            <a:endParaRPr lang="en-IN" sz="3200" b="1" strike="noStrike" spc="-1" dirty="0" smtClean="0"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IN" sz="3600" b="1" strike="noStrike" spc="-1" dirty="0" smtClean="0"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IN" sz="36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Roll out of </a:t>
            </a:r>
            <a:r>
              <a:rPr lang="en-IN" sz="3600" b="1" strike="noStrike" spc="-1" dirty="0" err="1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eMARG</a:t>
            </a:r>
            <a:r>
              <a:rPr lang="en-IN" sz="36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(National)</a:t>
            </a:r>
            <a:r>
              <a:rPr dirty="0"/>
              <a:t/>
            </a:r>
            <a:br>
              <a:rPr dirty="0"/>
            </a:br>
            <a:r>
              <a:rPr lang="en-IN" sz="3200" b="1" i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</a:t>
            </a:r>
            <a:r>
              <a:rPr dirty="0"/>
              <a:t/>
            </a:r>
            <a:br>
              <a:rPr dirty="0"/>
            </a:br>
            <a:r>
              <a:rPr lang="en-IN" sz="40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Madhya Pradesh</a:t>
            </a:r>
          </a:p>
          <a:p>
            <a:pPr algn="ctr">
              <a:lnSpc>
                <a:spcPct val="100000"/>
              </a:lnSpc>
            </a:pPr>
            <a:r>
              <a:rPr lang="en-IN" sz="40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en-IN" sz="2000" b="0" i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2590800" y="4724400"/>
            <a:ext cx="356220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n-I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21</a:t>
            </a:r>
            <a:r>
              <a:rPr lang="en-IN" sz="2800" b="0" strike="noStrike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</a:t>
            </a:r>
            <a:r>
              <a:rPr lang="en-IN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January, 2020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n-I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Bhopal</a:t>
            </a:r>
            <a:endParaRPr lang="en-IN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0" y="1219200"/>
            <a:ext cx="9285840" cy="517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100000"/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3960" y="0"/>
            <a:ext cx="9140040" cy="63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Action </a:t>
            </a:r>
            <a:endParaRPr lang="en-IN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10600" cy="58674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24200"/>
                <a:gridCol w="5486400"/>
              </a:tblGrid>
              <a:tr h="58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87225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Login Credentials of</a:t>
                      </a:r>
                      <a:r>
                        <a:rPr lang="en-US" sz="1800" baseline="0" dirty="0" smtClean="0"/>
                        <a:t> PIU officials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1800" dirty="0" err="1" smtClean="0"/>
                        <a:t>Gms</a:t>
                      </a:r>
                      <a:r>
                        <a:rPr lang="en-US" sz="1800" dirty="0" smtClean="0"/>
                        <a:t> to forward list of officers to whom user accounts to be created (No login is to be created for  Data Entry</a:t>
                      </a:r>
                      <a:r>
                        <a:rPr lang="en-US" sz="1800" baseline="0" dirty="0" smtClean="0"/>
                        <a:t> operator)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9756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 Implementation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MPRCP and PMGSY II roads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Make sure that maintenance agreement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details are entered correctly in  OMMAS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38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NIT</a:t>
                      </a:r>
                      <a:r>
                        <a:rPr lang="en-US" sz="1800" baseline="0" dirty="0" smtClean="0"/>
                        <a:t> details in  portal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Head Office to make entry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38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Data</a:t>
                      </a:r>
                      <a:r>
                        <a:rPr lang="en-US" sz="1800" baseline="0" dirty="0" smtClean="0"/>
                        <a:t> verification by PIU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Immediately after  data ported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in to the portal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38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Data freezing and locking 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As per provision in portal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389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Contactor’s registration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As soon as data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at least one package is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freezed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by AM/Sub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Engg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2002320" y="2696040"/>
            <a:ext cx="5041080" cy="90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5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THANK </a:t>
            </a:r>
            <a:r>
              <a:rPr lang="en-IN" sz="5400" b="1" strike="noStrike" spc="-1" smtClean="0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</a:t>
            </a:r>
            <a:endParaRPr lang="en-IN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2"/>
          <p:cNvSpPr/>
          <p:nvPr/>
        </p:nvSpPr>
        <p:spPr>
          <a:xfrm>
            <a:off x="457200" y="1604520"/>
            <a:ext cx="8225280" cy="397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50000"/>
              </a:lnSpc>
              <a:spcBef>
                <a:spcPts val="1001"/>
              </a:spcBef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762000"/>
          <a:ext cx="8610601" cy="573556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66799"/>
                <a:gridCol w="1905000"/>
                <a:gridCol w="2895601"/>
                <a:gridCol w="2743201"/>
              </a:tblGrid>
              <a:tr h="540558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Particular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MP </a:t>
                      </a:r>
                      <a:r>
                        <a:rPr lang="en-IN" sz="2000" dirty="0" err="1" smtClean="0"/>
                        <a:t>eMARG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National </a:t>
                      </a:r>
                      <a:r>
                        <a:rPr lang="en-IN" sz="2000" dirty="0" err="1" smtClean="0"/>
                        <a:t>eMARG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5509">
                <a:tc gridSpan="2">
                  <a:txBody>
                    <a:bodyPr/>
                    <a:lstStyle/>
                    <a:p>
                      <a:pPr algn="l"/>
                      <a:r>
                        <a:rPr lang="en-IN" sz="1600" b="1" dirty="0" smtClean="0"/>
                        <a:t>Web Address</a:t>
                      </a:r>
                      <a:endParaRPr lang="en-IN" sz="160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u="none" dirty="0" smtClean="0">
                          <a:hlinkClick r:id="rId2"/>
                        </a:rPr>
                        <a:t>gismp.nic.in/</a:t>
                      </a:r>
                      <a:r>
                        <a:rPr lang="en-IN" sz="1600" u="none" dirty="0" err="1" smtClean="0">
                          <a:hlinkClick r:id="rId2"/>
                        </a:rPr>
                        <a:t>eMarg</a:t>
                      </a:r>
                      <a:endParaRPr lang="en-IN" sz="1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>
                          <a:hlinkClick r:id="rId3"/>
                        </a:rPr>
                        <a:t>https://emarg.gov.in/</a:t>
                      </a:r>
                      <a:endParaRPr lang="en-IN" sz="1600" u="sng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25806">
                <a:tc gridSpan="2">
                  <a:txBody>
                    <a:bodyPr/>
                    <a:lstStyle/>
                    <a:p>
                      <a:pPr algn="l"/>
                      <a:r>
                        <a:rPr lang="en-IN" sz="1600" b="1" dirty="0" smtClean="0"/>
                        <a:t>Applicability</a:t>
                      </a:r>
                      <a:endParaRPr lang="en-IN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For DLP &amp; Post DLP Both</a:t>
                      </a:r>
                      <a:r>
                        <a:rPr lang="en-IN" sz="1600" baseline="0" dirty="0" smtClean="0"/>
                        <a:t> categories of maintenance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Currently only for DLP maintenance </a:t>
                      </a:r>
                      <a:endParaRPr lang="en-IN" sz="1600" dirty="0"/>
                    </a:p>
                  </a:txBody>
                  <a:tcPr anchor="ctr"/>
                </a:tc>
              </a:tr>
              <a:tr h="545694">
                <a:tc rowSpan="3">
                  <a:txBody>
                    <a:bodyPr/>
                    <a:lstStyle/>
                    <a:p>
                      <a:pPr algn="l"/>
                      <a:r>
                        <a:rPr lang="en-IN" sz="1600" b="1" dirty="0" smtClean="0"/>
                        <a:t>Data entry (PMGSY Roads)</a:t>
                      </a:r>
                      <a:endParaRPr lang="en-IN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 dirty="0" smtClean="0"/>
                        <a:t>Package details</a:t>
                      </a:r>
                      <a:endParaRPr lang="en-IN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Package creation and road details entry  by PIU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No entry at PIU level,</a:t>
                      </a:r>
                    </a:p>
                    <a:p>
                      <a:pPr algn="l"/>
                      <a:r>
                        <a:rPr lang="en-IN" sz="1600" dirty="0" smtClean="0"/>
                        <a:t>Data</a:t>
                      </a:r>
                      <a:r>
                        <a:rPr lang="en-IN" sz="1600" baseline="0" dirty="0" smtClean="0"/>
                        <a:t> ported from OMMS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25806">
                <a:tc vMerge="1"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 dirty="0" smtClean="0"/>
                        <a:t>Data verification</a:t>
                      </a:r>
                      <a:endParaRPr lang="en-IN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Data</a:t>
                      </a:r>
                      <a:r>
                        <a:rPr lang="en-IN" sz="1600" baseline="0" dirty="0" smtClean="0"/>
                        <a:t> f</a:t>
                      </a:r>
                      <a:r>
                        <a:rPr lang="en-IN" sz="1600" dirty="0" smtClean="0"/>
                        <a:t>reezing at GM, PIU only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Two stage</a:t>
                      </a:r>
                      <a:r>
                        <a:rPr lang="en-IN" sz="1600" baseline="0" dirty="0" smtClean="0"/>
                        <a:t> verification at AM &amp; GM level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85203">
                <a:tc vMerge="1"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 dirty="0" smtClean="0"/>
                        <a:t>Data correction</a:t>
                      </a:r>
                      <a:endParaRPr lang="en-IN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PIU can</a:t>
                      </a:r>
                      <a:r>
                        <a:rPr lang="en-IN" sz="1600" baseline="0" dirty="0" smtClean="0"/>
                        <a:t> unfreeze data entered by them  before making first payment,</a:t>
                      </a:r>
                    </a:p>
                    <a:p>
                      <a:pPr algn="l"/>
                      <a:r>
                        <a:rPr lang="en-IN" sz="1600" baseline="0" dirty="0" smtClean="0"/>
                        <a:t> Other data by NIC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By CDAC</a:t>
                      </a:r>
                      <a:r>
                        <a:rPr lang="en-IN" sz="1600" baseline="0" dirty="0" smtClean="0"/>
                        <a:t> through OMMS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25806"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/>
                        <a:t>Data entry (MPRCP Roads)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/>
                        <a:t>-</a:t>
                      </a:r>
                      <a:endParaRPr lang="en-IN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By NIC Through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dirty="0" err="1" smtClean="0"/>
                        <a:t>GeoReach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25806">
                <a:tc gridSpan="2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 smtClean="0"/>
                        <a:t>Data entry (Other roads)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By NIC</a:t>
                      </a:r>
                      <a:r>
                        <a:rPr lang="en-IN" sz="1600" baseline="0" dirty="0" smtClean="0"/>
                        <a:t> (on the basis of  details given by PIU)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By NIC</a:t>
                      </a:r>
                      <a:r>
                        <a:rPr lang="en-IN" sz="1600" baseline="0" dirty="0" smtClean="0"/>
                        <a:t> (on the basis of  details given by PIU)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10413">
                <a:tc gridSpan="2">
                  <a:txBody>
                    <a:bodyPr/>
                    <a:lstStyle/>
                    <a:p>
                      <a:pPr algn="l"/>
                      <a:r>
                        <a:rPr lang="en-IN" sz="1600" b="1" dirty="0" smtClean="0"/>
                        <a:t>Roll of Account Officer </a:t>
                      </a:r>
                      <a:endParaRPr lang="en-IN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No roll of AO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 smtClean="0"/>
                        <a:t>Login to AO also</a:t>
                      </a:r>
                      <a:endParaRPr lang="en-IN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52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General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2"/>
          <p:cNvSpPr/>
          <p:nvPr/>
        </p:nvSpPr>
        <p:spPr>
          <a:xfrm>
            <a:off x="457200" y="1604520"/>
            <a:ext cx="8225280" cy="397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50000"/>
              </a:lnSpc>
              <a:spcBef>
                <a:spcPts val="1001"/>
              </a:spcBef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09252"/>
          <a:ext cx="8610601" cy="581534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1600"/>
                <a:gridCol w="3505200"/>
                <a:gridCol w="3733801"/>
              </a:tblGrid>
              <a:tr h="35287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Particular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MP </a:t>
                      </a:r>
                      <a:r>
                        <a:rPr lang="en-IN" sz="2000" dirty="0" err="1" smtClean="0"/>
                        <a:t>eMARG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National </a:t>
                      </a:r>
                      <a:r>
                        <a:rPr lang="en-IN" sz="2000" dirty="0" err="1" smtClean="0"/>
                        <a:t>eMARG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32885">
                <a:tc>
                  <a:txBody>
                    <a:bodyPr/>
                    <a:lstStyle/>
                    <a:p>
                      <a:pPr algn="l"/>
                      <a:r>
                        <a:rPr lang="en-IN" sz="1550" b="1" dirty="0" smtClean="0"/>
                        <a:t>Types</a:t>
                      </a:r>
                      <a:endParaRPr lang="en-IN" sz="155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+mj-lt"/>
                        <a:buAutoNum type="arabicPeriod"/>
                        <a:tabLst/>
                      </a:pPr>
                      <a:r>
                        <a:rPr lang="en-IN" sz="1550" u="none" dirty="0" smtClean="0">
                          <a:solidFill>
                            <a:schemeClr val="tx1"/>
                          </a:solidFill>
                        </a:rPr>
                        <a:t>Routine</a:t>
                      </a:r>
                      <a:r>
                        <a:rPr lang="en-IN" sz="1550" u="none" baseline="0" dirty="0" smtClean="0">
                          <a:solidFill>
                            <a:schemeClr val="tx1"/>
                          </a:solidFill>
                        </a:rPr>
                        <a:t> inspection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+mj-lt"/>
                        <a:buAutoNum type="arabicPeriod"/>
                        <a:tabLst/>
                      </a:pPr>
                      <a:r>
                        <a:rPr lang="en-IN" sz="1550" u="none" dirty="0" smtClean="0">
                          <a:solidFill>
                            <a:schemeClr val="tx1"/>
                          </a:solidFill>
                        </a:rPr>
                        <a:t>Mandatory Routine</a:t>
                      </a:r>
                      <a:r>
                        <a:rPr lang="en-IN" sz="1550" u="none" baseline="0" dirty="0" smtClean="0">
                          <a:solidFill>
                            <a:schemeClr val="tx1"/>
                          </a:solidFill>
                        </a:rPr>
                        <a:t> inspection</a:t>
                      </a:r>
                    </a:p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550" u="none" dirty="0" smtClean="0">
                          <a:solidFill>
                            <a:schemeClr val="tx1"/>
                          </a:solidFill>
                        </a:rPr>
                        <a:t>Optional Routine</a:t>
                      </a:r>
                      <a:r>
                        <a:rPr lang="en-IN" sz="1550" u="none" baseline="0" dirty="0" smtClean="0">
                          <a:solidFill>
                            <a:schemeClr val="tx1"/>
                          </a:solidFill>
                        </a:rPr>
                        <a:t> Inspection</a:t>
                      </a:r>
                    </a:p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550" u="none" baseline="0" dirty="0" smtClean="0">
                          <a:solidFill>
                            <a:schemeClr val="tx1"/>
                          </a:solidFill>
                        </a:rPr>
                        <a:t>Feed back Inspection</a:t>
                      </a:r>
                      <a:endParaRPr lang="en-IN" sz="1550" u="sng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601489">
                <a:tc>
                  <a:txBody>
                    <a:bodyPr/>
                    <a:lstStyle/>
                    <a:p>
                      <a:pPr algn="l"/>
                      <a:r>
                        <a:rPr lang="en-IN" sz="1550" b="1" dirty="0" smtClean="0"/>
                        <a:t>Mandatory</a:t>
                      </a:r>
                      <a:r>
                        <a:rPr lang="en-IN" sz="1550" b="1" baseline="0" dirty="0" smtClean="0"/>
                        <a:t> Routine Inspection</a:t>
                      </a:r>
                      <a:endParaRPr lang="en-IN" sz="15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550" b="0" dirty="0" smtClean="0">
                          <a:solidFill>
                            <a:schemeClr val="tx1"/>
                          </a:solidFill>
                        </a:rPr>
                        <a:t>No Provision</a:t>
                      </a:r>
                      <a:endParaRPr lang="en-IN" sz="15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dirty="0" smtClean="0"/>
                        <a:t>Done by AM/Sub </a:t>
                      </a:r>
                      <a:r>
                        <a:rPr lang="en-IN" sz="1550" dirty="0" err="1" smtClean="0"/>
                        <a:t>Engg</a:t>
                      </a:r>
                      <a:r>
                        <a:rPr lang="en-IN" sz="1550" dirty="0" smtClean="0"/>
                        <a:t> or GM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b="1" dirty="0" smtClean="0"/>
                        <a:t>Minimum</a:t>
                      </a:r>
                      <a:r>
                        <a:rPr lang="en-IN" sz="1550" b="1" baseline="0" dirty="0" smtClean="0"/>
                        <a:t> frequency bimonthly </a:t>
                      </a:r>
                      <a:r>
                        <a:rPr lang="en-IN" sz="1550" baseline="0" dirty="0" smtClean="0"/>
                        <a:t> in 1 km segments to cover full length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baseline="0" dirty="0" smtClean="0"/>
                        <a:t>Two photographs at system generated </a:t>
                      </a:r>
                      <a:r>
                        <a:rPr lang="en-IN" sz="1550" baseline="0" dirty="0" err="1" smtClean="0"/>
                        <a:t>chainages</a:t>
                      </a:r>
                      <a:endParaRPr lang="en-IN" sz="1550" baseline="0" dirty="0" smtClean="0"/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b="1" baseline="0" dirty="0" smtClean="0">
                          <a:solidFill>
                            <a:srgbClr val="FF0000"/>
                          </a:solidFill>
                        </a:rPr>
                        <a:t>Through mobile app* only</a:t>
                      </a:r>
                      <a:endParaRPr lang="en-IN" sz="155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384338">
                <a:tc>
                  <a:txBody>
                    <a:bodyPr/>
                    <a:lstStyle/>
                    <a:p>
                      <a:pPr algn="l"/>
                      <a:r>
                        <a:rPr lang="en-IN" sz="1550" b="1" baseline="0" dirty="0" smtClean="0"/>
                        <a:t>Routine Inspection (Optional)</a:t>
                      </a:r>
                      <a:endParaRPr lang="en-IN" sz="155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550" dirty="0" smtClean="0"/>
                        <a:t>Done by any officer</a:t>
                      </a:r>
                      <a:r>
                        <a:rPr lang="en-IN" sz="1550" baseline="0" dirty="0" smtClean="0"/>
                        <a:t> having login credentials for inspection</a:t>
                      </a:r>
                      <a:endParaRPr lang="en-IN" sz="1550" dirty="0" smtClean="0"/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dirty="0" smtClean="0"/>
                        <a:t>As</a:t>
                      </a:r>
                      <a:r>
                        <a:rPr lang="en-IN" sz="1550" baseline="0" dirty="0" smtClean="0"/>
                        <a:t> per choice of inspecting officer , between any two </a:t>
                      </a:r>
                      <a:r>
                        <a:rPr lang="en-IN" sz="1550" baseline="0" dirty="0" err="1" smtClean="0"/>
                        <a:t>chainages</a:t>
                      </a:r>
                      <a:endParaRPr lang="en-IN" sz="1550" baseline="0" dirty="0" smtClean="0"/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baseline="0" dirty="0" smtClean="0"/>
                        <a:t>May be done through either desktop or mobile app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550" dirty="0" smtClean="0"/>
                        <a:t>Done by AM/Sub </a:t>
                      </a:r>
                      <a:r>
                        <a:rPr lang="en-IN" sz="1550" dirty="0" err="1" smtClean="0"/>
                        <a:t>Engg</a:t>
                      </a:r>
                      <a:r>
                        <a:rPr lang="en-IN" sz="1550" dirty="0" smtClean="0"/>
                        <a:t>. or GM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dirty="0" smtClean="0"/>
                        <a:t>As</a:t>
                      </a:r>
                      <a:r>
                        <a:rPr lang="en-IN" sz="1550" baseline="0" dirty="0" smtClean="0"/>
                        <a:t> per choice of inspecting officer, between any two </a:t>
                      </a:r>
                      <a:r>
                        <a:rPr lang="en-IN" sz="1550" baseline="0" dirty="0" err="1" smtClean="0"/>
                        <a:t>chainages</a:t>
                      </a:r>
                      <a:endParaRPr lang="en-IN" sz="1550" baseline="0" dirty="0" smtClean="0"/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b="1" baseline="0" dirty="0" smtClean="0">
                          <a:solidFill>
                            <a:srgbClr val="FF0000"/>
                          </a:solidFill>
                        </a:rPr>
                        <a:t>Must be done through mobile app*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377930">
                <a:tc>
                  <a:txBody>
                    <a:bodyPr/>
                    <a:lstStyle/>
                    <a:p>
                      <a:pPr algn="l"/>
                      <a:r>
                        <a:rPr lang="en-IN" sz="1550" b="1" dirty="0" smtClean="0"/>
                        <a:t>Feed back inspection</a:t>
                      </a:r>
                      <a:endParaRPr lang="en-IN" sz="155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550" b="0" dirty="0" smtClean="0">
                          <a:solidFill>
                            <a:schemeClr val="tx1"/>
                          </a:solidFill>
                        </a:rPr>
                        <a:t>No Provision</a:t>
                      </a:r>
                    </a:p>
                    <a:p>
                      <a:pPr marL="177800" indent="-177800" algn="l">
                        <a:buFont typeface="+mj-lt"/>
                        <a:buNone/>
                      </a:pPr>
                      <a:endParaRPr lang="en-IN" sz="1550" baseline="0" dirty="0" smtClean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550" dirty="0" smtClean="0"/>
                        <a:t>Done by any officer</a:t>
                      </a:r>
                      <a:r>
                        <a:rPr lang="en-IN" sz="1550" baseline="0" dirty="0" smtClean="0"/>
                        <a:t> having login credentials</a:t>
                      </a:r>
                      <a:endParaRPr lang="en-IN" sz="1550" dirty="0" smtClean="0"/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dirty="0" smtClean="0"/>
                        <a:t>As</a:t>
                      </a:r>
                      <a:r>
                        <a:rPr lang="en-IN" sz="1550" baseline="0" dirty="0" smtClean="0"/>
                        <a:t> per choice of inspecting officer, between any two </a:t>
                      </a:r>
                      <a:r>
                        <a:rPr lang="en-IN" sz="1550" baseline="0" dirty="0" err="1" smtClean="0"/>
                        <a:t>chainages</a:t>
                      </a:r>
                      <a:endParaRPr lang="en-IN" sz="1550" baseline="0" dirty="0" smtClean="0"/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baseline="0" dirty="0" smtClean="0"/>
                        <a:t>Must be done through mobile app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550" baseline="0" dirty="0" smtClean="0"/>
                        <a:t>Remarks with 2 photographs 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INSPECTIONS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324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 Separate mobile app for </a:t>
            </a:r>
            <a:r>
              <a:rPr lang="en-US" b="1" dirty="0" err="1" smtClean="0">
                <a:solidFill>
                  <a:srgbClr val="FF0000"/>
                </a:solidFill>
              </a:rPr>
              <a:t>eMARG</a:t>
            </a:r>
            <a:r>
              <a:rPr lang="en-US" b="1" dirty="0" smtClean="0">
                <a:solidFill>
                  <a:srgbClr val="FF0000"/>
                </a:solidFill>
              </a:rPr>
              <a:t> national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2"/>
          <p:cNvSpPr/>
          <p:nvPr/>
        </p:nvSpPr>
        <p:spPr>
          <a:xfrm>
            <a:off x="457200" y="1604520"/>
            <a:ext cx="8225280" cy="397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50000"/>
              </a:lnSpc>
              <a:spcBef>
                <a:spcPts val="1001"/>
              </a:spcBef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1"/>
          <a:ext cx="8686800" cy="58673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21858"/>
                <a:gridCol w="3074973"/>
                <a:gridCol w="3689969"/>
              </a:tblGrid>
              <a:tr h="396131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Particular</a:t>
                      </a:r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MP </a:t>
                      </a:r>
                      <a:r>
                        <a:rPr lang="en-IN" sz="1600" dirty="0" err="1" smtClean="0"/>
                        <a:t>eMARG</a:t>
                      </a:r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National </a:t>
                      </a:r>
                      <a:r>
                        <a:rPr lang="en-IN" sz="1600" dirty="0" err="1" smtClean="0"/>
                        <a:t>eMARG</a:t>
                      </a:r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153142">
                <a:tc>
                  <a:txBody>
                    <a:bodyPr/>
                    <a:lstStyle/>
                    <a:p>
                      <a:pPr algn="l"/>
                      <a:r>
                        <a:rPr lang="en-IN" sz="1400" b="1" dirty="0" smtClean="0"/>
                        <a:t>Performance Evaluation (PE)</a:t>
                      </a:r>
                      <a:endParaRPr lang="en-IN" sz="1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+mj-lt"/>
                        <a:buAutoNum type="arabicPeriod"/>
                        <a:tabLst/>
                      </a:pPr>
                      <a:r>
                        <a:rPr lang="en-IN" sz="1400" dirty="0" smtClean="0"/>
                        <a:t>Done </a:t>
                      </a: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by AM/Sub </a:t>
                      </a:r>
                      <a:r>
                        <a:rPr lang="en-IN" sz="1400" dirty="0" err="1" smtClean="0">
                          <a:solidFill>
                            <a:schemeClr val="tx1"/>
                          </a:solidFill>
                        </a:rPr>
                        <a:t>Engg</a:t>
                      </a: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 or GM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  <a:tabLst/>
                      </a:pPr>
                      <a:r>
                        <a:rPr lang="en-IN" sz="1400" b="1" dirty="0" smtClean="0">
                          <a:solidFill>
                            <a:srgbClr val="FF0000"/>
                          </a:solidFill>
                        </a:rPr>
                        <a:t>Against</a:t>
                      </a:r>
                      <a:r>
                        <a:rPr lang="en-IN" sz="1400" b="1" baseline="0" dirty="0" smtClean="0">
                          <a:solidFill>
                            <a:srgbClr val="FF0000"/>
                          </a:solidFill>
                        </a:rPr>
                        <a:t> bills submitted by contractor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  <a:tabLst/>
                      </a:pPr>
                      <a:r>
                        <a:rPr lang="en-IN" sz="1400" baseline="0" dirty="0" smtClean="0"/>
                        <a:t>For complete road</a:t>
                      </a:r>
                    </a:p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400" baseline="0" dirty="0" smtClean="0"/>
                        <a:t>May be done through either desktop or mobile app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Done by AM/Sub </a:t>
                      </a:r>
                      <a:r>
                        <a:rPr lang="en-IN" sz="1400" dirty="0" err="1" smtClean="0">
                          <a:solidFill>
                            <a:schemeClr val="tx1"/>
                          </a:solidFill>
                        </a:rPr>
                        <a:t>Engg</a:t>
                      </a: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400" b="1" dirty="0" smtClean="0"/>
                        <a:t>Minimum</a:t>
                      </a:r>
                      <a:r>
                        <a:rPr lang="en-IN" sz="1400" b="1" baseline="0" dirty="0" smtClean="0"/>
                        <a:t> frequency bimonthly </a:t>
                      </a:r>
                      <a:r>
                        <a:rPr lang="en-IN" sz="1400" b="1" baseline="0" dirty="0" smtClean="0">
                          <a:solidFill>
                            <a:srgbClr val="FF0000"/>
                          </a:solidFill>
                        </a:rPr>
                        <a:t>(irrespective of bill submission by contractor)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400" baseline="0" dirty="0" smtClean="0"/>
                        <a:t>To be done in 1 km segments, to cover full length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400" baseline="0" dirty="0" smtClean="0">
                          <a:solidFill>
                            <a:schemeClr val="tx1"/>
                          </a:solidFill>
                        </a:rPr>
                        <a:t>Through desktop only</a:t>
                      </a:r>
                    </a:p>
                    <a:p>
                      <a:pPr marL="177800" indent="-177800" algn="l">
                        <a:buFont typeface="+mj-lt"/>
                        <a:buAutoNum type="arabicPeriod"/>
                      </a:pPr>
                      <a:r>
                        <a:rPr lang="en-IN" sz="1400" b="1" baseline="0" dirty="0" smtClean="0">
                          <a:solidFill>
                            <a:schemeClr val="tx1"/>
                          </a:solidFill>
                        </a:rPr>
                        <a:t>To be finalised by GM before making payment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318125">
                <a:tc>
                  <a:txBody>
                    <a:bodyPr/>
                    <a:lstStyle/>
                    <a:p>
                      <a:pPr algn="l"/>
                      <a:r>
                        <a:rPr lang="en-IN" sz="1400" b="1" dirty="0" smtClean="0"/>
                        <a:t>Payment provisions</a:t>
                      </a:r>
                      <a:endParaRPr lang="en-IN" sz="1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1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Payment for less than 80 marks in Performance Evaluation &amp; Proportionate for any marking above 80</a:t>
                      </a:r>
                    </a:p>
                    <a:p>
                      <a:pPr marL="177800" marR="0" indent="-1778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400" baseline="0" dirty="0" smtClean="0"/>
                        <a:t>Freedom to choose amount to be paid payment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lvl="1" indent="-26670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+mj-lt"/>
                        <a:buAutoNum type="arabicPeriod"/>
                      </a:pPr>
                      <a:r>
                        <a:rPr lang="en-IN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Payment for less than 80 marks in Performance Evaluation &amp; Proportionate for any marking above 80</a:t>
                      </a:r>
                    </a:p>
                    <a:p>
                      <a:pPr marL="177800" lvl="2" indent="-17780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+mj-lt"/>
                        <a:buAutoNum type="alphaLcPeriod"/>
                      </a:pPr>
                      <a:r>
                        <a:rPr lang="en-IN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any two stretches of the road get less than 80 marks in a PE, no payment for the complete road</a:t>
                      </a:r>
                    </a:p>
                    <a:p>
                      <a:pPr marL="177800" lvl="2" indent="-17780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+mj-lt"/>
                        <a:buAutoNum type="alphaLcPeriod"/>
                      </a:pPr>
                      <a:r>
                        <a:rPr lang="en-IN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same stretch gets less than 80 marks in consecutive PE, no payment for the complete road in later PE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76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Performance Evaluation &amp; Payments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1066800" y="2696040"/>
            <a:ext cx="7086600" cy="119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44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Payment Examples</a:t>
            </a:r>
            <a:endParaRPr lang="en-IN" sz="4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endCxn id="10" idx="6"/>
          </p:cNvCxnSpPr>
          <p:nvPr/>
        </p:nvCxnSpPr>
        <p:spPr>
          <a:xfrm>
            <a:off x="838200" y="1905000"/>
            <a:ext cx="541020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62000" y="1905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1905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1905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1905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1905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vv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16426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0Km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1595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1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595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1595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15959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3.8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15959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5600" y="15959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84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26304" y="161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95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54624" y="1600200"/>
            <a:ext cx="71757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100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25" name="Straight Connector 24"/>
          <p:cNvCxnSpPr>
            <a:endCxn id="30" idx="6"/>
          </p:cNvCxnSpPr>
          <p:nvPr/>
        </p:nvCxnSpPr>
        <p:spPr>
          <a:xfrm>
            <a:off x="990600" y="3154681"/>
            <a:ext cx="541020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914400" y="3154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38400" y="3154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10000" y="3154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105400" y="3154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24600" y="3154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vv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" y="27856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0Km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62200" y="2738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1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1400" y="2738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6800" y="2738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0" y="27389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3.8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0" y="27389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82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27389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78704" y="2754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07024" y="2743200"/>
            <a:ext cx="71757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100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40" name="Straight Connector 39"/>
          <p:cNvCxnSpPr>
            <a:endCxn id="45" idx="6"/>
          </p:cNvCxnSpPr>
          <p:nvPr/>
        </p:nvCxnSpPr>
        <p:spPr>
          <a:xfrm>
            <a:off x="990600" y="4297681"/>
            <a:ext cx="541020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914400" y="4297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438400" y="4297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97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105400" y="4297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24600" y="4297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vv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62000" y="40048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0Km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62200" y="39581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1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81400" y="39581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39581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0" y="3928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3.8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0" y="39581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0" y="39581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82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78704" y="3974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82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07024" y="3886200"/>
            <a:ext cx="71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100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55" name="Straight Connector 54"/>
          <p:cNvCxnSpPr>
            <a:endCxn id="60" idx="6"/>
          </p:cNvCxnSpPr>
          <p:nvPr/>
        </p:nvCxnSpPr>
        <p:spPr>
          <a:xfrm>
            <a:off x="990600" y="5440681"/>
            <a:ext cx="541020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914400" y="5440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438400" y="5440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810000" y="5440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05400" y="5440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324600" y="5440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vv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62000" y="50716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0Km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2200" y="5024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1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81400" y="5024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502494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96000" y="50249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3.8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0" y="50249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000" y="50249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82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78704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84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07024" y="4953000"/>
            <a:ext cx="71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100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0" y="2057400"/>
            <a:ext cx="250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Evaluation-I (2</a:t>
            </a:r>
            <a:r>
              <a:rPr lang="en-US" b="1" baseline="30000" dirty="0" smtClean="0"/>
              <a:t>nd</a:t>
            </a:r>
            <a:r>
              <a:rPr lang="en-US" b="1" dirty="0" smtClean="0"/>
              <a:t> Month)</a:t>
            </a:r>
            <a:endParaRPr lang="en-US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30872" y="4431268"/>
            <a:ext cx="2658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Evaluation-III (6</a:t>
            </a:r>
            <a:r>
              <a:rPr lang="en-US" b="1" baseline="30000" dirty="0" smtClean="0"/>
              <a:t>th</a:t>
            </a:r>
            <a:r>
              <a:rPr lang="en-US" b="1" dirty="0" smtClean="0"/>
              <a:t> Month)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05848" y="3212068"/>
            <a:ext cx="2530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Evaluation-II (4</a:t>
            </a:r>
            <a:r>
              <a:rPr lang="en-US" b="1" baseline="30000" dirty="0" smtClean="0"/>
              <a:t>th</a:t>
            </a:r>
            <a:r>
              <a:rPr lang="en-US" b="1" dirty="0" smtClean="0"/>
              <a:t> Month)</a:t>
            </a:r>
            <a:endParaRPr lang="en-US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65766" y="6031468"/>
            <a:ext cx="260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Evaluation-IV (8</a:t>
            </a:r>
            <a:r>
              <a:rPr lang="en-US" b="1" baseline="30000" dirty="0" smtClean="0"/>
              <a:t>th</a:t>
            </a:r>
            <a:r>
              <a:rPr lang="en-US" b="1" dirty="0" smtClean="0"/>
              <a:t> Month)</a:t>
            </a:r>
            <a:endParaRPr lang="en-US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5562600" y="914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334/3.8=87.89 (87.89% payment as marks&gt;80)  </a:t>
            </a:r>
            <a:endParaRPr lang="en-US" sz="1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4724400" y="32252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308/3.8=81.05</a:t>
            </a:r>
          </a:p>
          <a:p>
            <a:r>
              <a:rPr lang="en-US" sz="1600" b="1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But no payment as 2 segments &lt;80 marks</a:t>
            </a:r>
            <a:r>
              <a:rPr lang="en-US" sz="1600" b="1" dirty="0" smtClean="0"/>
              <a:t>) </a:t>
            </a:r>
            <a:endParaRPr lang="en-US" sz="16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3505200" y="5511225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323/3.8=85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(But no payment as first segment &lt;80 in two successive evaluations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05400" y="4462046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322/3.8=84.73 (84.73% payment) </a:t>
            </a:r>
            <a:endParaRPr lang="en-US" sz="1600" b="1" dirty="0"/>
          </a:p>
        </p:txBody>
      </p:sp>
      <p:sp>
        <p:nvSpPr>
          <p:cNvPr id="97" name="Rectangle 96"/>
          <p:cNvSpPr/>
          <p:nvPr/>
        </p:nvSpPr>
        <p:spPr>
          <a:xfrm>
            <a:off x="1676400" y="1066800"/>
            <a:ext cx="3276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75*1+84*1+95*1+100*0.8=334</a:t>
            </a:r>
            <a:endParaRPr lang="en-US" sz="1600" b="1" dirty="0">
              <a:solidFill>
                <a:srgbClr val="002060"/>
              </a:solidFill>
            </a:endParaRPr>
          </a:p>
        </p:txBody>
      </p:sp>
      <p:cxnSp>
        <p:nvCxnSpPr>
          <p:cNvPr id="99" name="Straight Arrow Connector 98"/>
          <p:cNvCxnSpPr>
            <a:stCxn id="97" idx="3"/>
          </p:cNvCxnSpPr>
          <p:nvPr/>
        </p:nvCxnSpPr>
        <p:spPr>
          <a:xfrm flipV="1">
            <a:off x="4953000" y="1066800"/>
            <a:ext cx="685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9" idx="6"/>
          </p:cNvCxnSpPr>
          <p:nvPr/>
        </p:nvCxnSpPr>
        <p:spPr>
          <a:xfrm>
            <a:off x="990600" y="609600"/>
            <a:ext cx="541020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914400" y="609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609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10000" y="609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105400" y="609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324600" y="609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vv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62000" y="35149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0Km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362200" y="304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1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581400" y="304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76800" y="304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96000" y="304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3.8 Km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524000" y="30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048000" y="30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84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78704" y="32072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95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607024" y="304800"/>
            <a:ext cx="79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100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38800" y="19298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279/3.8=73.42 (No payment as marks&lt;80)  </a:t>
            </a:r>
            <a:endParaRPr lang="en-US" sz="1600" b="1" dirty="0"/>
          </a:p>
        </p:txBody>
      </p:sp>
      <p:sp>
        <p:nvSpPr>
          <p:cNvPr id="95" name="Rectangle 94"/>
          <p:cNvSpPr/>
          <p:nvPr/>
        </p:nvSpPr>
        <p:spPr>
          <a:xfrm>
            <a:off x="2362200" y="6400800"/>
            <a:ext cx="5105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Marks shown are points after finalization by GM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381000" y="381000"/>
            <a:ext cx="0" cy="16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81000" y="1981200"/>
            <a:ext cx="304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81000" y="381000"/>
            <a:ext cx="304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533400" y="228600"/>
            <a:ext cx="8223840" cy="68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200" b="1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Tasks Involved</a:t>
            </a:r>
            <a:endParaRPr lang="en-IN" sz="32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465120" y="1383480"/>
            <a:ext cx="1384920" cy="10965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Bill Submission</a:t>
            </a:r>
            <a:endParaRPr lang="en-IN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2590800" y="1371600"/>
            <a:ext cx="1422720" cy="5889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18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Routine </a:t>
            </a:r>
            <a:r>
              <a:rPr lang="en-IN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Inspection</a:t>
            </a:r>
            <a:endParaRPr lang="en-IN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4"/>
          <p:cNvSpPr/>
          <p:nvPr/>
        </p:nvSpPr>
        <p:spPr>
          <a:xfrm>
            <a:off x="4800600" y="1371600"/>
            <a:ext cx="1513080" cy="5889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Performance Evaluation</a:t>
            </a:r>
            <a:endParaRPr lang="en-IN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5"/>
          <p:cNvSpPr/>
          <p:nvPr/>
        </p:nvSpPr>
        <p:spPr>
          <a:xfrm>
            <a:off x="249480" y="2626200"/>
            <a:ext cx="1816200" cy="21085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IN" sz="1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Contractor</a:t>
            </a: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Font typeface="Wingdings" pitchFamily="2" charset="2"/>
              <a:buChar char="§"/>
            </a:pP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Monthly</a:t>
            </a: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6"/>
          <p:cNvSpPr/>
          <p:nvPr/>
        </p:nvSpPr>
        <p:spPr>
          <a:xfrm>
            <a:off x="2413080" y="2638800"/>
            <a:ext cx="1814400" cy="3457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IN" sz="1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any PIU Officer (Including JE/Sub Engineer, AE, AEE, EE)</a:t>
            </a:r>
            <a:endParaRPr lang="en-IN" sz="14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Font typeface="Wingdings" pitchFamily="2" charset="2"/>
              <a:buChar char="§"/>
            </a:pP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IN" sz="1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Mandatory inspection </a:t>
            </a:r>
            <a:r>
              <a:rPr lang="en-IN" sz="1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</a:t>
            </a:r>
            <a:r>
              <a:rPr lang="en-IN" sz="14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bimonthly</a:t>
            </a: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</a:pPr>
            <a:endParaRPr lang="en-IN" sz="1400" b="1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IN" sz="1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Optional inspection as per choice</a:t>
            </a:r>
            <a:endParaRPr lang="en-IN" sz="14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7"/>
          <p:cNvSpPr/>
          <p:nvPr/>
        </p:nvSpPr>
        <p:spPr>
          <a:xfrm>
            <a:off x="4734720" y="2514600"/>
            <a:ext cx="1814400" cy="41983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IN" sz="1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any PIU Officer (Including JE/Sub Engineer, AE, AEE, EE)</a:t>
            </a:r>
            <a:endParaRPr lang="en-IN" sz="14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  </a:t>
            </a: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monthly</a:t>
            </a: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IN" sz="1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 be finalized by PIU In charge</a:t>
            </a: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8"/>
          <p:cNvSpPr/>
          <p:nvPr/>
        </p:nvSpPr>
        <p:spPr>
          <a:xfrm>
            <a:off x="7162800" y="1371600"/>
            <a:ext cx="1513080" cy="5889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Bill Payment</a:t>
            </a:r>
            <a:endParaRPr lang="en-IN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CustomShape 9"/>
          <p:cNvSpPr/>
          <p:nvPr/>
        </p:nvSpPr>
        <p:spPr>
          <a:xfrm>
            <a:off x="6966720" y="2651760"/>
            <a:ext cx="1814400" cy="21085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IN" sz="1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Based on PE finalised by GM</a:t>
            </a:r>
          </a:p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IN" sz="1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 </a:t>
            </a:r>
            <a:r>
              <a:rPr lang="en-IN" sz="1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is involved in the process</a:t>
            </a: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Six monthly</a:t>
            </a:r>
            <a:endParaRPr lang="en-IN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Line 10"/>
          <p:cNvSpPr/>
          <p:nvPr/>
        </p:nvSpPr>
        <p:spPr>
          <a:xfrm>
            <a:off x="2197080" y="1054080"/>
            <a:ext cx="88920" cy="5803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Line 11"/>
          <p:cNvSpPr/>
          <p:nvPr/>
        </p:nvSpPr>
        <p:spPr>
          <a:xfrm>
            <a:off x="4368600" y="1028520"/>
            <a:ext cx="88920" cy="5803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Line 12"/>
          <p:cNvSpPr/>
          <p:nvPr/>
        </p:nvSpPr>
        <p:spPr>
          <a:xfrm>
            <a:off x="6717960" y="1054080"/>
            <a:ext cx="88920" cy="5803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Line 13"/>
          <p:cNvSpPr/>
          <p:nvPr/>
        </p:nvSpPr>
        <p:spPr>
          <a:xfrm flipH="1">
            <a:off x="304560" y="1028520"/>
            <a:ext cx="8458200" cy="12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0" y="1219200"/>
            <a:ext cx="9285840" cy="517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100000"/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3960" y="0"/>
            <a:ext cx="9140040" cy="63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Important Points</a:t>
            </a:r>
            <a:endParaRPr lang="en-IN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685801"/>
          <a:ext cx="8686800" cy="5867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28722"/>
                <a:gridCol w="5458078"/>
              </a:tblGrid>
              <a:tr h="5797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Activity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39529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sz="1800" baseline="0" dirty="0" smtClean="0"/>
                        <a:t>Data Transfer  from  OMMS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Maintenance Agreement no. must be entered correctly</a:t>
                      </a:r>
                      <a:r>
                        <a:rPr lang="en-US" sz="1800" baseline="0" dirty="0" smtClean="0"/>
                        <a:t> in OMMAS</a:t>
                      </a:r>
                      <a:endParaRPr lang="en-US" sz="18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4082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Creation</a:t>
                      </a:r>
                      <a:r>
                        <a:rPr lang="en-US" sz="1800" baseline="0" dirty="0" smtClean="0"/>
                        <a:t> of l</a:t>
                      </a:r>
                      <a:r>
                        <a:rPr lang="en-US" sz="1800" dirty="0" smtClean="0"/>
                        <a:t>ogin credentials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800" baseline="0" dirty="0" smtClean="0"/>
                        <a:t>Re-registration </a:t>
                      </a:r>
                      <a:r>
                        <a:rPr lang="en-US" sz="1800" baseline="0" dirty="0" smtClean="0"/>
                        <a:t>required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64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Entry of </a:t>
                      </a:r>
                      <a:r>
                        <a:rPr lang="en-US" sz="1800" baseline="0" dirty="0" smtClean="0"/>
                        <a:t>M</a:t>
                      </a:r>
                      <a:r>
                        <a:rPr lang="en-US" sz="1800" dirty="0" smtClean="0"/>
                        <a:t>aintenance Rates (NIT)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dirty="0" smtClean="0"/>
                        <a:t>NIT details</a:t>
                      </a:r>
                      <a:r>
                        <a:rPr lang="en-US" sz="1800" baseline="0" dirty="0" smtClean="0"/>
                        <a:t> shal</a:t>
                      </a:r>
                      <a:r>
                        <a:rPr lang="en-US" sz="1800" dirty="0" smtClean="0"/>
                        <a:t>l be ported</a:t>
                      </a:r>
                      <a:r>
                        <a:rPr lang="en-US" sz="1800" baseline="0" dirty="0" smtClean="0"/>
                        <a:t> from </a:t>
                      </a:r>
                      <a:r>
                        <a:rPr lang="en-US" sz="1800" baseline="0" dirty="0" err="1" smtClean="0"/>
                        <a:t>eMarg</a:t>
                      </a:r>
                      <a:r>
                        <a:rPr lang="en-US" sz="1800" baseline="0" dirty="0" smtClean="0"/>
                        <a:t> (MP), but re-verification required by Head Office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63931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sz="1800" dirty="0" smtClean="0"/>
                        <a:t>Data verification</a:t>
                      </a:r>
                      <a:r>
                        <a:rPr lang="en-US" sz="1800" baseline="0" dirty="0" smtClean="0"/>
                        <a:t>  (Basic details)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52104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800" baseline="0" dirty="0" smtClean="0"/>
                        <a:t>1. No correction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Freezing by AM/Sub</a:t>
                      </a:r>
                      <a:r>
                        <a:rPr lang="en-US" sz="1800" baseline="0" dirty="0" smtClean="0"/>
                        <a:t> Eng., final locking by GM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448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800" baseline="0" dirty="0" smtClean="0"/>
                        <a:t>2. Correction 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Flag the same to CDAC, CDAC will allow correction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Re-verification by  PIU and final locking by GM</a:t>
                      </a:r>
                      <a:endParaRPr lang="en-US" sz="18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0" y="1219200"/>
            <a:ext cx="9285840" cy="517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100000"/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3960" y="0"/>
            <a:ext cx="9140040" cy="63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Important Points</a:t>
            </a:r>
            <a:endParaRPr lang="en-IN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10600" cy="56387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24200"/>
                <a:gridCol w="5486400"/>
              </a:tblGrid>
              <a:tr h="945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8630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Registration of contractors</a:t>
                      </a:r>
                      <a:endParaRPr lang="en-US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500" b="1" dirty="0" smtClean="0"/>
                        <a:t>Data of at least one package of the contractor should have been </a:t>
                      </a:r>
                      <a:r>
                        <a:rPr lang="en-US" sz="1500" b="1" dirty="0" err="1" smtClean="0"/>
                        <a:t>freezed</a:t>
                      </a:r>
                      <a:r>
                        <a:rPr lang="en-US" sz="1500" b="1" dirty="0" smtClean="0"/>
                        <a:t> after verification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500" dirty="0" smtClean="0"/>
                        <a:t>By AM/Sub </a:t>
                      </a:r>
                      <a:r>
                        <a:rPr lang="en-US" sz="1500" dirty="0" err="1" smtClean="0"/>
                        <a:t>Engg</a:t>
                      </a:r>
                      <a:r>
                        <a:rPr lang="en-US" sz="1500" dirty="0" smtClean="0"/>
                        <a:t>.</a:t>
                      </a:r>
                      <a:endParaRPr lang="en-US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707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Data Entry</a:t>
                      </a:r>
                      <a:r>
                        <a:rPr lang="en-US" sz="1500" baseline="0" dirty="0" smtClean="0"/>
                        <a:t>  of previous  expenditure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sz="1500" dirty="0" smtClean="0"/>
                        <a:t>1. This can be done after basic data are locked by GM</a:t>
                      </a:r>
                    </a:p>
                    <a:p>
                      <a:pPr marL="231775" indent="-231775"/>
                      <a:r>
                        <a:rPr lang="en-US" sz="1500" dirty="0" smtClean="0"/>
                        <a:t>2. AO to keep record of road wise cumulative expenditure ( Gross and Net)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 made manually</a:t>
                      </a:r>
                      <a:r>
                        <a:rPr lang="en-US" sz="1500" baseline="0" dirty="0" smtClean="0"/>
                        <a:t> Plus through </a:t>
                      </a:r>
                      <a:r>
                        <a:rPr lang="en-US" sz="1500" baseline="0" dirty="0" err="1" smtClean="0"/>
                        <a:t>eMarg</a:t>
                      </a:r>
                      <a:r>
                        <a:rPr lang="en-US" sz="1500" baseline="0" dirty="0" smtClean="0"/>
                        <a:t> (MP) and serial no of last bill paid (Before shifting to </a:t>
                      </a:r>
                      <a:r>
                        <a:rPr lang="en-US" sz="1500" baseline="0" dirty="0" err="1" smtClean="0"/>
                        <a:t>eMarg</a:t>
                      </a:r>
                      <a:r>
                        <a:rPr lang="en-US" sz="1500" baseline="0" dirty="0" smtClean="0"/>
                        <a:t> (National) and make entry</a:t>
                      </a:r>
                      <a:endParaRPr lang="en-US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98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Road Registration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One time activity for a road to be done by any</a:t>
                      </a:r>
                      <a:r>
                        <a:rPr lang="en-US" sz="1600" baseline="0" dirty="0" smtClean="0"/>
                        <a:t> of the PIU officials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Pre-requisite for  routine inspection and performance evaluations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</TotalTime>
  <Words>1002</Words>
  <Application>Microsoft Office PowerPoint</Application>
  <PresentationFormat>On-screen Show (4:3)</PresentationFormat>
  <Paragraphs>216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Mahesh Sen</cp:lastModifiedBy>
  <cp:revision>499</cp:revision>
  <dcterms:created xsi:type="dcterms:W3CDTF">2006-08-16T00:00:00Z</dcterms:created>
  <dcterms:modified xsi:type="dcterms:W3CDTF">2020-02-17T10:44:04Z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