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  <p:sldMasterId id="2147483687" r:id="rId2"/>
    <p:sldMasterId id="2147483726" r:id="rId3"/>
  </p:sldMasterIdLst>
  <p:notesMasterIdLst>
    <p:notesMasterId r:id="rId15"/>
  </p:notesMasterIdLst>
  <p:handoutMasterIdLst>
    <p:handoutMasterId r:id="rId16"/>
  </p:handoutMasterIdLst>
  <p:sldIdLst>
    <p:sldId id="256" r:id="rId4"/>
    <p:sldId id="257" r:id="rId5"/>
    <p:sldId id="285" r:id="rId6"/>
    <p:sldId id="286" r:id="rId7"/>
    <p:sldId id="291" r:id="rId8"/>
    <p:sldId id="290" r:id="rId9"/>
    <p:sldId id="287" r:id="rId10"/>
    <p:sldId id="288" r:id="rId11"/>
    <p:sldId id="289" r:id="rId12"/>
    <p:sldId id="292" r:id="rId13"/>
    <p:sldId id="272" r:id="rId14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20"/>
    <p:restoredTop sz="93011" autoAdjust="0"/>
  </p:normalViewPr>
  <p:slideViewPr>
    <p:cSldViewPr>
      <p:cViewPr>
        <p:scale>
          <a:sx n="60" d="100"/>
          <a:sy n="60" d="100"/>
        </p:scale>
        <p:origin x="-1422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4331" cy="465749"/>
          </a:xfrm>
          <a:prstGeom prst="rect">
            <a:avLst/>
          </a:prstGeom>
        </p:spPr>
        <p:txBody>
          <a:bodyPr vert="horz" lIns="83402" tIns="41701" rIns="83402" bIns="41701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087" y="0"/>
            <a:ext cx="3014331" cy="465749"/>
          </a:xfrm>
          <a:prstGeom prst="rect">
            <a:avLst/>
          </a:prstGeom>
        </p:spPr>
        <p:txBody>
          <a:bodyPr vert="horz" lIns="83402" tIns="41701" rIns="83402" bIns="41701" rtlCol="0"/>
          <a:lstStyle>
            <a:lvl1pPr algn="r">
              <a:defRPr sz="1100"/>
            </a:lvl1pPr>
          </a:lstStyle>
          <a:p>
            <a:fld id="{52397D3A-0094-46FD-AAAF-92FC65B4E839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1882"/>
            <a:ext cx="3014331" cy="465749"/>
          </a:xfrm>
          <a:prstGeom prst="rect">
            <a:avLst/>
          </a:prstGeom>
        </p:spPr>
        <p:txBody>
          <a:bodyPr vert="horz" lIns="83402" tIns="41701" rIns="83402" bIns="41701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087" y="8841882"/>
            <a:ext cx="3014331" cy="465749"/>
          </a:xfrm>
          <a:prstGeom prst="rect">
            <a:avLst/>
          </a:prstGeom>
        </p:spPr>
        <p:txBody>
          <a:bodyPr vert="horz" lIns="83402" tIns="41701" rIns="83402" bIns="41701" rtlCol="0" anchor="b"/>
          <a:lstStyle>
            <a:lvl1pPr algn="r">
              <a:defRPr sz="1100"/>
            </a:lvl1pPr>
          </a:lstStyle>
          <a:p>
            <a:fld id="{72B173C1-9ACB-4A34-BD78-8F166873CD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PlaceHolder 1"/>
          <p:cNvSpPr>
            <a:spLocks noGrp="1"/>
          </p:cNvSpPr>
          <p:nvPr>
            <p:ph type="body"/>
          </p:nvPr>
        </p:nvSpPr>
        <p:spPr>
          <a:xfrm>
            <a:off x="695484" y="4421656"/>
            <a:ext cx="5563548" cy="4188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IN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notes format</a:t>
            </a:r>
          </a:p>
        </p:txBody>
      </p:sp>
      <p:sp>
        <p:nvSpPr>
          <p:cNvPr id="254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018058" cy="46512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IN" sz="1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</a:p>
        </p:txBody>
      </p:sp>
      <p:sp>
        <p:nvSpPr>
          <p:cNvPr id="255" name="PlaceHolder 3"/>
          <p:cNvSpPr>
            <a:spLocks noGrp="1"/>
          </p:cNvSpPr>
          <p:nvPr>
            <p:ph type="dt"/>
          </p:nvPr>
        </p:nvSpPr>
        <p:spPr>
          <a:xfrm>
            <a:off x="3936458" y="0"/>
            <a:ext cx="3018058" cy="465122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IN" sz="1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</a:p>
        </p:txBody>
      </p:sp>
      <p:sp>
        <p:nvSpPr>
          <p:cNvPr id="256" name="PlaceHolder 4"/>
          <p:cNvSpPr>
            <a:spLocks noGrp="1"/>
          </p:cNvSpPr>
          <p:nvPr>
            <p:ph type="ftr"/>
          </p:nvPr>
        </p:nvSpPr>
        <p:spPr>
          <a:xfrm>
            <a:off x="0" y="8843645"/>
            <a:ext cx="3018058" cy="465122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IN" sz="1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</a:p>
        </p:txBody>
      </p:sp>
      <p:sp>
        <p:nvSpPr>
          <p:cNvPr id="257" name="PlaceHolder 5"/>
          <p:cNvSpPr>
            <a:spLocks noGrp="1"/>
          </p:cNvSpPr>
          <p:nvPr>
            <p:ph type="sldNum"/>
          </p:nvPr>
        </p:nvSpPr>
        <p:spPr>
          <a:xfrm>
            <a:off x="3936458" y="8843645"/>
            <a:ext cx="3018058" cy="465122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80F14B-16D9-4684-ACBB-71183AF8B6B7}" type="slidenum">
              <a:rPr lang="en-IN" sz="1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/>
              <a:t>‹#›</a:t>
            </a:fld>
            <a:endParaRPr lang="en-IN" sz="13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73231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PlaceHolder 1"/>
          <p:cNvSpPr>
            <a:spLocks noGrp="1"/>
          </p:cNvSpPr>
          <p:nvPr>
            <p:ph type="body"/>
          </p:nvPr>
        </p:nvSpPr>
        <p:spPr>
          <a:xfrm>
            <a:off x="696128" y="4479630"/>
            <a:ext cx="5559038" cy="3662001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1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8" name="CustomShape 2"/>
          <p:cNvSpPr/>
          <p:nvPr/>
        </p:nvSpPr>
        <p:spPr>
          <a:xfrm>
            <a:off x="3939035" y="8841979"/>
            <a:ext cx="3010649" cy="46345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B580F14B-16D9-4684-ACBB-71183AF8B6B7}" type="slidenum">
              <a:rPr lang="en-IN" sz="1300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/>
              <a:t>3</a:t>
            </a:fld>
            <a:endParaRPr lang="en-IN" sz="13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PlaceHolder 1"/>
          <p:cNvSpPr>
            <a:spLocks noGrp="1"/>
          </p:cNvSpPr>
          <p:nvPr>
            <p:ph type="body"/>
          </p:nvPr>
        </p:nvSpPr>
        <p:spPr>
          <a:xfrm>
            <a:off x="695484" y="4421989"/>
            <a:ext cx="5558716" cy="4184097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1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0" name="CustomShape 2"/>
          <p:cNvSpPr/>
          <p:nvPr/>
        </p:nvSpPr>
        <p:spPr>
          <a:xfrm>
            <a:off x="3939679" y="8842312"/>
            <a:ext cx="3008716" cy="4604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0" name="Picture 69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1" name="Picture 70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3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43" name="Picture 142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44" name="Picture 143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IN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IN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pPr algn="r" eaLnBrk="1" latinLnBrk="0" hangingPunct="1"/>
              <a:t>2/17/2020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pPr algn="ctr" eaLnBrk="1" latinLnBrk="0" hangingPunct="1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marg.gov.in/" TargetMode="External"/><Relationship Id="rId2" Type="http://schemas.openxmlformats.org/officeDocument/2006/relationships/hyperlink" Target="https://gismp.nic.in/eMarg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CustomShape 1"/>
          <p:cNvSpPr/>
          <p:nvPr/>
        </p:nvSpPr>
        <p:spPr>
          <a:xfrm>
            <a:off x="228600" y="381000"/>
            <a:ext cx="8686800" cy="4030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IN" sz="3200" b="1" spc="-1" dirty="0" smtClean="0"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M. P. Rural Road Development Authority</a:t>
            </a:r>
            <a:endParaRPr lang="en-IN" sz="3200" b="1" strike="noStrike" spc="-1" dirty="0" smtClean="0"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</a:pPr>
            <a:endParaRPr lang="en-IN" sz="3600" b="1" strike="noStrike" spc="-1" dirty="0" smtClean="0"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</a:pPr>
            <a:r>
              <a:rPr lang="en-IN" sz="3600" b="1" strike="noStrike" spc="-1" dirty="0" smtClean="0"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Roll out of </a:t>
            </a:r>
            <a:r>
              <a:rPr lang="en-IN" sz="3600" b="1" strike="noStrike" spc="-1" dirty="0" err="1" smtClean="0"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eMARG</a:t>
            </a:r>
            <a:r>
              <a:rPr lang="en-IN" sz="3600" b="1" strike="noStrike" spc="-1" dirty="0" smtClean="0"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(National)</a:t>
            </a:r>
            <a:r>
              <a:rPr dirty="0"/>
              <a:t/>
            </a:r>
            <a:br>
              <a:rPr dirty="0"/>
            </a:br>
            <a:r>
              <a:rPr lang="en-IN" sz="3200" b="1" i="1" strike="noStrike" spc="-1" dirty="0" smtClean="0"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</a:t>
            </a:r>
            <a:r>
              <a:rPr dirty="0"/>
              <a:t/>
            </a:r>
            <a:br>
              <a:rPr dirty="0"/>
            </a:br>
            <a:r>
              <a:rPr lang="en-IN" sz="4000" b="1" strike="noStrike" spc="-1" dirty="0" smtClean="0"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Madhya Pradesh</a:t>
            </a:r>
          </a:p>
          <a:p>
            <a:pPr algn="ctr">
              <a:lnSpc>
                <a:spcPct val="100000"/>
              </a:lnSpc>
            </a:pPr>
            <a:r>
              <a:rPr lang="en-IN" sz="4000" b="1" strike="noStrike" spc="-1" dirty="0" smtClean="0"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</a:p>
          <a:p>
            <a:pPr algn="ctr">
              <a:lnSpc>
                <a:spcPct val="100000"/>
              </a:lnSpc>
            </a:pPr>
            <a:endParaRPr lang="en-IN" sz="2000" b="0" i="1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9" name="CustomShape 2"/>
          <p:cNvSpPr/>
          <p:nvPr/>
        </p:nvSpPr>
        <p:spPr>
          <a:xfrm>
            <a:off x="2590800" y="4724400"/>
            <a:ext cx="3562200" cy="610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  <a:spcBef>
                <a:spcPts val="1001"/>
              </a:spcBef>
            </a:pPr>
            <a:r>
              <a:rPr lang="en-IN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21</a:t>
            </a:r>
            <a:r>
              <a:rPr lang="en-IN" sz="2800" b="0" strike="noStrike" spc="-1" baseline="30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</a:t>
            </a:r>
            <a:r>
              <a:rPr lang="en-IN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January, 2020</a:t>
            </a:r>
          </a:p>
          <a:p>
            <a:pPr algn="ctr">
              <a:lnSpc>
                <a:spcPct val="100000"/>
              </a:lnSpc>
              <a:spcBef>
                <a:spcPts val="1001"/>
              </a:spcBef>
            </a:pPr>
            <a:r>
              <a:rPr lang="en-IN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Bhopal</a:t>
            </a:r>
            <a:endParaRPr lang="en-IN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CustomShape 1"/>
          <p:cNvSpPr/>
          <p:nvPr/>
        </p:nvSpPr>
        <p:spPr>
          <a:xfrm>
            <a:off x="0" y="1219200"/>
            <a:ext cx="9285840" cy="5178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32000" lvl="1" indent="-214200">
              <a:lnSpc>
                <a:spcPct val="200000"/>
              </a:lnSpc>
              <a:buClr>
                <a:srgbClr val="000000"/>
              </a:buClr>
              <a:buSzPct val="100000"/>
            </a:pP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1" name="CustomShape 2"/>
          <p:cNvSpPr/>
          <p:nvPr/>
        </p:nvSpPr>
        <p:spPr>
          <a:xfrm>
            <a:off x="3960" y="0"/>
            <a:ext cx="9140040" cy="635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IN" sz="3600" b="1" strike="noStrike" spc="-1" smtClean="0"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Action </a:t>
            </a:r>
            <a:endParaRPr lang="en-IN" sz="36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762000"/>
          <a:ext cx="8610600" cy="586740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124200"/>
                <a:gridCol w="5486400"/>
              </a:tblGrid>
              <a:tr h="5870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Activity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987225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Login Credentials of</a:t>
                      </a:r>
                      <a:r>
                        <a:rPr lang="en-US" sz="1800" baseline="0" dirty="0" smtClean="0"/>
                        <a:t> PIU officials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+mj-lt"/>
                        <a:buNone/>
                      </a:pPr>
                      <a:r>
                        <a:rPr lang="en-US" sz="1800" dirty="0" err="1" smtClean="0"/>
                        <a:t>Gms</a:t>
                      </a:r>
                      <a:r>
                        <a:rPr lang="en-US" sz="1800" dirty="0" smtClean="0"/>
                        <a:t> to forward list of officers to whom user accounts to be created (No login is to be created for  Data Entry</a:t>
                      </a:r>
                      <a:r>
                        <a:rPr lang="en-US" sz="1800" baseline="0" dirty="0" smtClean="0"/>
                        <a:t> operator)</a:t>
                      </a:r>
                      <a:r>
                        <a:rPr lang="en-US" sz="1800" dirty="0" smtClean="0"/>
                        <a:t>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197561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 Implementation</a:t>
                      </a:r>
                      <a:endParaRPr lang="en-US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MPRCP and PMGSY II roads</a:t>
                      </a:r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Make sure that maintenance agreement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details are entered correctly in  OMMAS</a:t>
                      </a:r>
                      <a:endParaRPr lang="en-U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773894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NIT</a:t>
                      </a:r>
                      <a:r>
                        <a:rPr lang="en-US" sz="1800" baseline="0" dirty="0" smtClean="0"/>
                        <a:t> details in  portal</a:t>
                      </a:r>
                      <a:endParaRPr lang="en-US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Head Office to make entry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773894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Data</a:t>
                      </a:r>
                      <a:r>
                        <a:rPr lang="en-US" sz="1800" baseline="0" dirty="0" smtClean="0"/>
                        <a:t> verification by PIU</a:t>
                      </a:r>
                      <a:endParaRPr lang="en-US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Immediately after  data ported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in to the portal</a:t>
                      </a:r>
                      <a:endParaRPr lang="en-U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773894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Data freezing and locking </a:t>
                      </a:r>
                      <a:endParaRPr lang="en-US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As per provision in portal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773894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Contactor’s registration</a:t>
                      </a:r>
                      <a:endParaRPr lang="en-US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As soon as data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of at least one package is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</a:rPr>
                        <a:t>freezed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by AM/Sub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</a:rPr>
                        <a:t>Engg</a:t>
                      </a:r>
                      <a:endParaRPr lang="en-U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CustomShape 1"/>
          <p:cNvSpPr/>
          <p:nvPr/>
        </p:nvSpPr>
        <p:spPr>
          <a:xfrm>
            <a:off x="2002320" y="2696040"/>
            <a:ext cx="5041080" cy="909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IN" sz="5400" b="1" strike="noStrike" spc="-1">
                <a:solidFill>
                  <a:srgbClr val="376092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THANK </a:t>
            </a:r>
            <a:r>
              <a:rPr lang="en-IN" sz="5400" b="1" strike="noStrike" spc="-1" smtClean="0">
                <a:solidFill>
                  <a:srgbClr val="376092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YOU</a:t>
            </a:r>
            <a:endParaRPr lang="en-IN" sz="5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CustomShape 2"/>
          <p:cNvSpPr/>
          <p:nvPr/>
        </p:nvSpPr>
        <p:spPr>
          <a:xfrm>
            <a:off x="457200" y="1604520"/>
            <a:ext cx="8225280" cy="3973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50000"/>
              </a:lnSpc>
              <a:spcBef>
                <a:spcPts val="1001"/>
              </a:spcBef>
            </a:pPr>
            <a:endParaRPr lang="en-IN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762000"/>
          <a:ext cx="8610601" cy="573556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066799"/>
                <a:gridCol w="1905000"/>
                <a:gridCol w="2895601"/>
                <a:gridCol w="2743201"/>
              </a:tblGrid>
              <a:tr h="540558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Particular</a:t>
                      </a:r>
                      <a:endParaRPr lang="en-IN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MP </a:t>
                      </a:r>
                      <a:r>
                        <a:rPr lang="en-IN" sz="2000" dirty="0" err="1" smtClean="0"/>
                        <a:t>eMARG</a:t>
                      </a:r>
                      <a:endParaRPr lang="en-IN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National </a:t>
                      </a:r>
                      <a:r>
                        <a:rPr lang="en-IN" sz="2000" dirty="0" err="1" smtClean="0"/>
                        <a:t>eMARG</a:t>
                      </a:r>
                      <a:endParaRPr lang="en-IN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5509">
                <a:tc gridSpan="2">
                  <a:txBody>
                    <a:bodyPr/>
                    <a:lstStyle/>
                    <a:p>
                      <a:pPr algn="l"/>
                      <a:r>
                        <a:rPr lang="en-IN" sz="1600" b="1" dirty="0" smtClean="0"/>
                        <a:t>Web Address</a:t>
                      </a:r>
                      <a:endParaRPr lang="en-IN" sz="1600" b="1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600" u="none" dirty="0" smtClean="0">
                          <a:hlinkClick r:id="rId2"/>
                        </a:rPr>
                        <a:t>gismp.nic.in/</a:t>
                      </a:r>
                      <a:r>
                        <a:rPr lang="en-IN" sz="1600" u="none" dirty="0" err="1" smtClean="0">
                          <a:hlinkClick r:id="rId2"/>
                        </a:rPr>
                        <a:t>eMarg</a:t>
                      </a:r>
                      <a:endParaRPr lang="en-IN" sz="16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600" dirty="0" smtClean="0">
                          <a:hlinkClick r:id="rId3"/>
                        </a:rPr>
                        <a:t>https://emarg.gov.in/</a:t>
                      </a:r>
                      <a:endParaRPr lang="en-IN" sz="1600" u="sng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525806">
                <a:tc gridSpan="2">
                  <a:txBody>
                    <a:bodyPr/>
                    <a:lstStyle/>
                    <a:p>
                      <a:pPr algn="l"/>
                      <a:r>
                        <a:rPr lang="en-IN" sz="1600" b="1" dirty="0" smtClean="0"/>
                        <a:t>Applicability</a:t>
                      </a:r>
                      <a:endParaRPr lang="en-IN" sz="16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600" dirty="0" smtClean="0"/>
                        <a:t>For DLP &amp; Post DLP Both</a:t>
                      </a:r>
                      <a:r>
                        <a:rPr lang="en-IN" sz="1600" baseline="0" dirty="0" smtClean="0"/>
                        <a:t> categories of maintenance</a:t>
                      </a:r>
                      <a:endParaRPr lang="en-IN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600" dirty="0" smtClean="0"/>
                        <a:t>Currently only for DLP maintenance </a:t>
                      </a:r>
                      <a:endParaRPr lang="en-IN" sz="1600" dirty="0"/>
                    </a:p>
                  </a:txBody>
                  <a:tcPr anchor="ctr"/>
                </a:tc>
              </a:tr>
              <a:tr h="545694">
                <a:tc rowSpan="3">
                  <a:txBody>
                    <a:bodyPr/>
                    <a:lstStyle/>
                    <a:p>
                      <a:pPr algn="l"/>
                      <a:r>
                        <a:rPr lang="en-IN" sz="1600" b="1" dirty="0" smtClean="0"/>
                        <a:t>Data entry (PMGSY Roads)</a:t>
                      </a:r>
                      <a:endParaRPr lang="en-IN" sz="16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600" b="1" dirty="0" smtClean="0"/>
                        <a:t>Package details</a:t>
                      </a:r>
                      <a:endParaRPr lang="en-IN" sz="16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600" dirty="0" smtClean="0"/>
                        <a:t>Package creation and road details entry  by PIU</a:t>
                      </a:r>
                      <a:endParaRPr lang="en-IN" sz="1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600" dirty="0" smtClean="0"/>
                        <a:t>No entry at PIU level,</a:t>
                      </a:r>
                    </a:p>
                    <a:p>
                      <a:pPr algn="l"/>
                      <a:r>
                        <a:rPr lang="en-IN" sz="1600" dirty="0" smtClean="0"/>
                        <a:t>Data</a:t>
                      </a:r>
                      <a:r>
                        <a:rPr lang="en-IN" sz="1600" baseline="0" dirty="0" smtClean="0"/>
                        <a:t> ported from OMMS</a:t>
                      </a:r>
                      <a:endParaRPr lang="en-IN" sz="1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525806">
                <a:tc vMerge="1">
                  <a:txBody>
                    <a:bodyPr/>
                    <a:lstStyle/>
                    <a:p>
                      <a:pPr algn="ctr"/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600" b="1" dirty="0" smtClean="0"/>
                        <a:t>Data verification</a:t>
                      </a:r>
                      <a:endParaRPr lang="en-IN" sz="16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600" dirty="0" smtClean="0"/>
                        <a:t>Data</a:t>
                      </a:r>
                      <a:r>
                        <a:rPr lang="en-IN" sz="1600" baseline="0" dirty="0" smtClean="0"/>
                        <a:t> f</a:t>
                      </a:r>
                      <a:r>
                        <a:rPr lang="en-IN" sz="1600" dirty="0" smtClean="0"/>
                        <a:t>reezing at GM, PIU only</a:t>
                      </a:r>
                      <a:endParaRPr lang="en-IN" sz="1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600" dirty="0" smtClean="0"/>
                        <a:t>Two stage</a:t>
                      </a:r>
                      <a:r>
                        <a:rPr lang="en-IN" sz="1600" baseline="0" dirty="0" smtClean="0"/>
                        <a:t> verification at AM &amp; GM level</a:t>
                      </a:r>
                      <a:endParaRPr lang="en-IN" sz="1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785203">
                <a:tc vMerge="1">
                  <a:txBody>
                    <a:bodyPr/>
                    <a:lstStyle/>
                    <a:p>
                      <a:pPr algn="ctr"/>
                      <a:endParaRPr lang="en-IN" sz="1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600" b="1" dirty="0" smtClean="0"/>
                        <a:t>Data correction</a:t>
                      </a:r>
                      <a:endParaRPr lang="en-IN" sz="16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600" dirty="0" smtClean="0"/>
                        <a:t>PIU can</a:t>
                      </a:r>
                      <a:r>
                        <a:rPr lang="en-IN" sz="1600" baseline="0" dirty="0" smtClean="0"/>
                        <a:t> unfreeze data entered by them  before making first payment,</a:t>
                      </a:r>
                    </a:p>
                    <a:p>
                      <a:pPr algn="l"/>
                      <a:r>
                        <a:rPr lang="en-IN" sz="1600" baseline="0" dirty="0" smtClean="0"/>
                        <a:t> Other data by NIC</a:t>
                      </a:r>
                      <a:endParaRPr lang="en-IN" sz="1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600" dirty="0" smtClean="0"/>
                        <a:t>By CDAC</a:t>
                      </a:r>
                      <a:r>
                        <a:rPr lang="en-IN" sz="1600" baseline="0" dirty="0" smtClean="0"/>
                        <a:t> through OMMS</a:t>
                      </a:r>
                      <a:endParaRPr lang="en-IN" sz="1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525806">
                <a:tc gridSpan="2"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1" dirty="0" smtClean="0"/>
                        <a:t>Data entry (MPRCP Roads)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IN" sz="1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 smtClean="0"/>
                        <a:t>-</a:t>
                      </a:r>
                      <a:endParaRPr lang="en-IN" sz="16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600" dirty="0" smtClean="0"/>
                        <a:t>By NIC Through</a:t>
                      </a:r>
                      <a:r>
                        <a:rPr lang="en-IN" sz="1600" baseline="0" dirty="0" smtClean="0"/>
                        <a:t> </a:t>
                      </a:r>
                      <a:r>
                        <a:rPr lang="en-IN" sz="1600" dirty="0" err="1" smtClean="0"/>
                        <a:t>GeoReach</a:t>
                      </a:r>
                      <a:endParaRPr lang="en-IN" sz="1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525806">
                <a:tc gridSpan="2"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1" dirty="0" smtClean="0"/>
                        <a:t>Data entry (Other roads)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600" dirty="0" smtClean="0"/>
                        <a:t>By NIC</a:t>
                      </a:r>
                      <a:r>
                        <a:rPr lang="en-IN" sz="1600" baseline="0" dirty="0" smtClean="0"/>
                        <a:t> (on the basis of  details given by PIU)</a:t>
                      </a:r>
                      <a:endParaRPr lang="en-IN" sz="1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600" dirty="0" smtClean="0"/>
                        <a:t>By NIC</a:t>
                      </a:r>
                      <a:r>
                        <a:rPr lang="en-IN" sz="1600" baseline="0" dirty="0" smtClean="0"/>
                        <a:t> (on the basis of  details given by PIU)</a:t>
                      </a:r>
                      <a:endParaRPr lang="en-IN" sz="1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910413">
                <a:tc gridSpan="2">
                  <a:txBody>
                    <a:bodyPr/>
                    <a:lstStyle/>
                    <a:p>
                      <a:pPr algn="l"/>
                      <a:r>
                        <a:rPr lang="en-IN" sz="1600" b="1" dirty="0" smtClean="0"/>
                        <a:t>Roll of Account Officer </a:t>
                      </a:r>
                      <a:endParaRPr lang="en-IN" sz="16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600" dirty="0" smtClean="0"/>
                        <a:t>No roll of AO</a:t>
                      </a:r>
                      <a:endParaRPr lang="en-IN" sz="1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600" dirty="0" smtClean="0"/>
                        <a:t>Login to AO also</a:t>
                      </a:r>
                      <a:endParaRPr lang="en-IN" sz="1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1524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General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CustomShape 2"/>
          <p:cNvSpPr/>
          <p:nvPr/>
        </p:nvSpPr>
        <p:spPr>
          <a:xfrm>
            <a:off x="457200" y="1604520"/>
            <a:ext cx="8225280" cy="3973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50000"/>
              </a:lnSpc>
              <a:spcBef>
                <a:spcPts val="1001"/>
              </a:spcBef>
            </a:pPr>
            <a:endParaRPr lang="en-IN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509252"/>
          <a:ext cx="8610601" cy="581534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71600"/>
                <a:gridCol w="3505200"/>
                <a:gridCol w="3733801"/>
              </a:tblGrid>
              <a:tr h="352870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Particular</a:t>
                      </a:r>
                      <a:endParaRPr lang="en-IN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MP </a:t>
                      </a:r>
                      <a:r>
                        <a:rPr lang="en-IN" sz="2000" dirty="0" err="1" smtClean="0"/>
                        <a:t>eMARG</a:t>
                      </a:r>
                      <a:endParaRPr lang="en-IN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National </a:t>
                      </a:r>
                      <a:r>
                        <a:rPr lang="en-IN" sz="2000" dirty="0" err="1" smtClean="0"/>
                        <a:t>eMARG</a:t>
                      </a:r>
                      <a:endParaRPr lang="en-IN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732885">
                <a:tc>
                  <a:txBody>
                    <a:bodyPr/>
                    <a:lstStyle/>
                    <a:p>
                      <a:pPr algn="l"/>
                      <a:r>
                        <a:rPr lang="en-IN" sz="1550" b="1" dirty="0" smtClean="0"/>
                        <a:t>Types</a:t>
                      </a:r>
                      <a:endParaRPr lang="en-IN" sz="1550" b="1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 algn="l">
                        <a:buFont typeface="+mj-lt"/>
                        <a:buAutoNum type="arabicPeriod"/>
                        <a:tabLst/>
                      </a:pPr>
                      <a:r>
                        <a:rPr lang="en-IN" sz="1550" u="none" dirty="0" smtClean="0">
                          <a:solidFill>
                            <a:schemeClr val="tx1"/>
                          </a:solidFill>
                        </a:rPr>
                        <a:t>Routine</a:t>
                      </a:r>
                      <a:r>
                        <a:rPr lang="en-IN" sz="1550" u="none" baseline="0" dirty="0" smtClean="0">
                          <a:solidFill>
                            <a:schemeClr val="tx1"/>
                          </a:solidFill>
                        </a:rPr>
                        <a:t> inspection</a:t>
                      </a: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 algn="l">
                        <a:buFont typeface="+mj-lt"/>
                        <a:buAutoNum type="arabicPeriod"/>
                        <a:tabLst/>
                      </a:pPr>
                      <a:r>
                        <a:rPr lang="en-IN" sz="1550" u="none" dirty="0" smtClean="0">
                          <a:solidFill>
                            <a:schemeClr val="tx1"/>
                          </a:solidFill>
                        </a:rPr>
                        <a:t>Mandatory Routine</a:t>
                      </a:r>
                      <a:r>
                        <a:rPr lang="en-IN" sz="1550" u="none" baseline="0" dirty="0" smtClean="0">
                          <a:solidFill>
                            <a:schemeClr val="tx1"/>
                          </a:solidFill>
                        </a:rPr>
                        <a:t> inspection</a:t>
                      </a:r>
                    </a:p>
                    <a:p>
                      <a:pPr marL="177800" marR="0" indent="-17780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IN" sz="1550" u="none" dirty="0" smtClean="0">
                          <a:solidFill>
                            <a:schemeClr val="tx1"/>
                          </a:solidFill>
                        </a:rPr>
                        <a:t>Optional Routine</a:t>
                      </a:r>
                      <a:r>
                        <a:rPr lang="en-IN" sz="1550" u="none" baseline="0" dirty="0" smtClean="0">
                          <a:solidFill>
                            <a:schemeClr val="tx1"/>
                          </a:solidFill>
                        </a:rPr>
                        <a:t> Inspection</a:t>
                      </a:r>
                    </a:p>
                    <a:p>
                      <a:pPr marL="177800" marR="0" indent="-17780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IN" sz="1550" u="none" baseline="0" dirty="0" smtClean="0">
                          <a:solidFill>
                            <a:schemeClr val="tx1"/>
                          </a:solidFill>
                        </a:rPr>
                        <a:t>Feed back Inspection</a:t>
                      </a:r>
                      <a:endParaRPr lang="en-IN" sz="1550" u="sng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1601489">
                <a:tc>
                  <a:txBody>
                    <a:bodyPr/>
                    <a:lstStyle/>
                    <a:p>
                      <a:pPr algn="l"/>
                      <a:r>
                        <a:rPr lang="en-IN" sz="1550" b="1" dirty="0" smtClean="0"/>
                        <a:t>Mandatory</a:t>
                      </a:r>
                      <a:r>
                        <a:rPr lang="en-IN" sz="1550" b="1" baseline="0" dirty="0" smtClean="0"/>
                        <a:t> Routine Inspection</a:t>
                      </a:r>
                      <a:endParaRPr lang="en-IN" sz="155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550" b="0" dirty="0" smtClean="0">
                          <a:solidFill>
                            <a:schemeClr val="tx1"/>
                          </a:solidFill>
                        </a:rPr>
                        <a:t>No Provision</a:t>
                      </a:r>
                      <a:endParaRPr lang="en-IN" sz="15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7800" indent="-177800" algn="l">
                        <a:buFont typeface="+mj-lt"/>
                        <a:buAutoNum type="arabicPeriod"/>
                      </a:pPr>
                      <a:r>
                        <a:rPr lang="en-IN" sz="1550" dirty="0" smtClean="0"/>
                        <a:t>Done by AM/Sub </a:t>
                      </a:r>
                      <a:r>
                        <a:rPr lang="en-IN" sz="1550" dirty="0" err="1" smtClean="0"/>
                        <a:t>Engg</a:t>
                      </a:r>
                      <a:r>
                        <a:rPr lang="en-IN" sz="1550" dirty="0" smtClean="0"/>
                        <a:t> or GM</a:t>
                      </a:r>
                    </a:p>
                    <a:p>
                      <a:pPr marL="177800" indent="-177800" algn="l">
                        <a:buFont typeface="+mj-lt"/>
                        <a:buAutoNum type="arabicPeriod"/>
                      </a:pPr>
                      <a:r>
                        <a:rPr lang="en-IN" sz="1550" b="1" dirty="0" smtClean="0"/>
                        <a:t>Minimum</a:t>
                      </a:r>
                      <a:r>
                        <a:rPr lang="en-IN" sz="1550" b="1" baseline="0" dirty="0" smtClean="0"/>
                        <a:t> frequency bimonthly </a:t>
                      </a:r>
                      <a:r>
                        <a:rPr lang="en-IN" sz="1550" baseline="0" dirty="0" smtClean="0"/>
                        <a:t> in 1 km segments to cover full length</a:t>
                      </a:r>
                    </a:p>
                    <a:p>
                      <a:pPr marL="177800" indent="-177800" algn="l">
                        <a:buFont typeface="+mj-lt"/>
                        <a:buAutoNum type="arabicPeriod"/>
                      </a:pPr>
                      <a:r>
                        <a:rPr lang="en-IN" sz="1550" baseline="0" dirty="0" smtClean="0"/>
                        <a:t>Two photographs at system generated </a:t>
                      </a:r>
                      <a:r>
                        <a:rPr lang="en-IN" sz="1550" baseline="0" dirty="0" err="1" smtClean="0"/>
                        <a:t>chainages</a:t>
                      </a:r>
                      <a:endParaRPr lang="en-IN" sz="1550" baseline="0" dirty="0" smtClean="0"/>
                    </a:p>
                    <a:p>
                      <a:pPr marL="177800" indent="-177800" algn="l">
                        <a:buFont typeface="+mj-lt"/>
                        <a:buAutoNum type="arabicPeriod"/>
                      </a:pPr>
                      <a:r>
                        <a:rPr lang="en-IN" sz="1550" b="1" baseline="0" dirty="0" smtClean="0">
                          <a:solidFill>
                            <a:srgbClr val="FF0000"/>
                          </a:solidFill>
                        </a:rPr>
                        <a:t>Through mobile app* only</a:t>
                      </a:r>
                      <a:endParaRPr lang="en-IN" sz="155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1384338">
                <a:tc>
                  <a:txBody>
                    <a:bodyPr/>
                    <a:lstStyle/>
                    <a:p>
                      <a:pPr algn="l"/>
                      <a:r>
                        <a:rPr lang="en-IN" sz="1550" b="1" baseline="0" dirty="0" smtClean="0"/>
                        <a:t>Routine Inspection (Optional)</a:t>
                      </a:r>
                      <a:endParaRPr lang="en-IN" sz="1550" b="1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7800" marR="0" indent="-17780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IN" sz="1550" dirty="0" smtClean="0"/>
                        <a:t>Done by any officer</a:t>
                      </a:r>
                      <a:r>
                        <a:rPr lang="en-IN" sz="1550" baseline="0" dirty="0" smtClean="0"/>
                        <a:t> having login credentials for inspection</a:t>
                      </a:r>
                      <a:endParaRPr lang="en-IN" sz="1550" dirty="0" smtClean="0"/>
                    </a:p>
                    <a:p>
                      <a:pPr marL="177800" indent="-177800" algn="l">
                        <a:buFont typeface="+mj-lt"/>
                        <a:buAutoNum type="arabicPeriod"/>
                      </a:pPr>
                      <a:r>
                        <a:rPr lang="en-IN" sz="1550" dirty="0" smtClean="0"/>
                        <a:t>As</a:t>
                      </a:r>
                      <a:r>
                        <a:rPr lang="en-IN" sz="1550" baseline="0" dirty="0" smtClean="0"/>
                        <a:t> per choice of inspecting officer , between any two </a:t>
                      </a:r>
                      <a:r>
                        <a:rPr lang="en-IN" sz="1550" baseline="0" dirty="0" err="1" smtClean="0"/>
                        <a:t>chainages</a:t>
                      </a:r>
                      <a:endParaRPr lang="en-IN" sz="1550" baseline="0" dirty="0" smtClean="0"/>
                    </a:p>
                    <a:p>
                      <a:pPr marL="177800" indent="-177800" algn="l">
                        <a:buFont typeface="+mj-lt"/>
                        <a:buAutoNum type="arabicPeriod"/>
                      </a:pPr>
                      <a:r>
                        <a:rPr lang="en-IN" sz="1550" baseline="0" dirty="0" smtClean="0"/>
                        <a:t>May be done through either desktop or mobile app</a:t>
                      </a: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7800" marR="0" indent="-17780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IN" sz="1550" dirty="0" smtClean="0"/>
                        <a:t>Done by AM/Sub </a:t>
                      </a:r>
                      <a:r>
                        <a:rPr lang="en-IN" sz="1550" dirty="0" err="1" smtClean="0"/>
                        <a:t>Engg</a:t>
                      </a:r>
                      <a:r>
                        <a:rPr lang="en-IN" sz="1550" dirty="0" smtClean="0"/>
                        <a:t>. or GM</a:t>
                      </a:r>
                    </a:p>
                    <a:p>
                      <a:pPr marL="177800" indent="-177800" algn="l">
                        <a:buFont typeface="+mj-lt"/>
                        <a:buAutoNum type="arabicPeriod"/>
                      </a:pPr>
                      <a:r>
                        <a:rPr lang="en-IN" sz="1550" dirty="0" smtClean="0"/>
                        <a:t>As</a:t>
                      </a:r>
                      <a:r>
                        <a:rPr lang="en-IN" sz="1550" baseline="0" dirty="0" smtClean="0"/>
                        <a:t> per choice of inspecting officer, between any two </a:t>
                      </a:r>
                      <a:r>
                        <a:rPr lang="en-IN" sz="1550" baseline="0" dirty="0" err="1" smtClean="0"/>
                        <a:t>chainages</a:t>
                      </a:r>
                      <a:endParaRPr lang="en-IN" sz="1550" baseline="0" dirty="0" smtClean="0"/>
                    </a:p>
                    <a:p>
                      <a:pPr marL="177800" indent="-177800" algn="l">
                        <a:buFont typeface="+mj-lt"/>
                        <a:buAutoNum type="arabicPeriod"/>
                      </a:pPr>
                      <a:r>
                        <a:rPr lang="en-IN" sz="1550" b="1" baseline="0" dirty="0" smtClean="0">
                          <a:solidFill>
                            <a:srgbClr val="FF0000"/>
                          </a:solidFill>
                        </a:rPr>
                        <a:t>Must be done through mobile app*</a:t>
                      </a: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1377930">
                <a:tc>
                  <a:txBody>
                    <a:bodyPr/>
                    <a:lstStyle/>
                    <a:p>
                      <a:pPr algn="l"/>
                      <a:r>
                        <a:rPr lang="en-IN" sz="1550" b="1" dirty="0" smtClean="0"/>
                        <a:t>Feed back inspection</a:t>
                      </a:r>
                      <a:endParaRPr lang="en-IN" sz="1550" b="1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7800" marR="0" indent="-17780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IN" sz="1550" b="0" dirty="0" smtClean="0">
                          <a:solidFill>
                            <a:schemeClr val="tx1"/>
                          </a:solidFill>
                        </a:rPr>
                        <a:t>No Provision</a:t>
                      </a:r>
                    </a:p>
                    <a:p>
                      <a:pPr marL="177800" indent="-177800" algn="l">
                        <a:buFont typeface="+mj-lt"/>
                        <a:buNone/>
                      </a:pPr>
                      <a:endParaRPr lang="en-IN" sz="1550" baseline="0" dirty="0" smtClean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7800" marR="0" indent="-17780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IN" sz="1550" dirty="0" smtClean="0"/>
                        <a:t>Done by any officer</a:t>
                      </a:r>
                      <a:r>
                        <a:rPr lang="en-IN" sz="1550" baseline="0" dirty="0" smtClean="0"/>
                        <a:t> having login credentials</a:t>
                      </a:r>
                      <a:endParaRPr lang="en-IN" sz="1550" dirty="0" smtClean="0"/>
                    </a:p>
                    <a:p>
                      <a:pPr marL="177800" indent="-177800" algn="l">
                        <a:buFont typeface="+mj-lt"/>
                        <a:buAutoNum type="arabicPeriod"/>
                      </a:pPr>
                      <a:r>
                        <a:rPr lang="en-IN" sz="1550" dirty="0" smtClean="0"/>
                        <a:t>As</a:t>
                      </a:r>
                      <a:r>
                        <a:rPr lang="en-IN" sz="1550" baseline="0" dirty="0" smtClean="0"/>
                        <a:t> per choice of inspecting officer, between any two </a:t>
                      </a:r>
                      <a:r>
                        <a:rPr lang="en-IN" sz="1550" baseline="0" dirty="0" err="1" smtClean="0"/>
                        <a:t>chainages</a:t>
                      </a:r>
                      <a:endParaRPr lang="en-IN" sz="1550" baseline="0" dirty="0" smtClean="0"/>
                    </a:p>
                    <a:p>
                      <a:pPr marL="177800" indent="-177800" algn="l">
                        <a:buFont typeface="+mj-lt"/>
                        <a:buAutoNum type="arabicPeriod"/>
                      </a:pPr>
                      <a:r>
                        <a:rPr lang="en-IN" sz="1550" baseline="0" dirty="0" smtClean="0"/>
                        <a:t>Must be done through mobile app</a:t>
                      </a:r>
                    </a:p>
                    <a:p>
                      <a:pPr marL="177800" indent="-177800" algn="l">
                        <a:buFont typeface="+mj-lt"/>
                        <a:buAutoNum type="arabicPeriod"/>
                      </a:pPr>
                      <a:r>
                        <a:rPr lang="en-IN" sz="1550" baseline="0" dirty="0" smtClean="0"/>
                        <a:t>Remarks with 2 photographs </a:t>
                      </a: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05000" y="0"/>
            <a:ext cx="525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INSPECTIONS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632460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* Separate mobile app for </a:t>
            </a:r>
            <a:r>
              <a:rPr lang="en-US" b="1" dirty="0" err="1" smtClean="0">
                <a:solidFill>
                  <a:srgbClr val="FF0000"/>
                </a:solidFill>
              </a:rPr>
              <a:t>eMARG</a:t>
            </a:r>
            <a:r>
              <a:rPr lang="en-US" b="1" dirty="0" smtClean="0">
                <a:solidFill>
                  <a:srgbClr val="FF0000"/>
                </a:solidFill>
              </a:rPr>
              <a:t> national 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CustomShape 2"/>
          <p:cNvSpPr/>
          <p:nvPr/>
        </p:nvSpPr>
        <p:spPr>
          <a:xfrm>
            <a:off x="457200" y="1604520"/>
            <a:ext cx="8225280" cy="3973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50000"/>
              </a:lnSpc>
              <a:spcBef>
                <a:spcPts val="1001"/>
              </a:spcBef>
            </a:pPr>
            <a:endParaRPr lang="en-IN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762001"/>
          <a:ext cx="8686800" cy="586739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21858"/>
                <a:gridCol w="3074973"/>
                <a:gridCol w="3689969"/>
              </a:tblGrid>
              <a:tr h="396131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 smtClean="0"/>
                        <a:t>Particular</a:t>
                      </a:r>
                      <a:endParaRPr lang="en-IN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 smtClean="0"/>
                        <a:t>MP </a:t>
                      </a:r>
                      <a:r>
                        <a:rPr lang="en-IN" sz="1600" dirty="0" err="1" smtClean="0"/>
                        <a:t>eMARG</a:t>
                      </a:r>
                      <a:endParaRPr lang="en-IN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 smtClean="0"/>
                        <a:t>National </a:t>
                      </a:r>
                      <a:r>
                        <a:rPr lang="en-IN" sz="1600" dirty="0" err="1" smtClean="0"/>
                        <a:t>eMARG</a:t>
                      </a:r>
                      <a:endParaRPr lang="en-IN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2153142">
                <a:tc>
                  <a:txBody>
                    <a:bodyPr/>
                    <a:lstStyle/>
                    <a:p>
                      <a:pPr algn="l"/>
                      <a:r>
                        <a:rPr lang="en-IN" sz="1400" b="1" dirty="0" smtClean="0"/>
                        <a:t>Performance Evaluation (PE)</a:t>
                      </a:r>
                      <a:endParaRPr lang="en-IN" sz="14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 algn="l">
                        <a:buFont typeface="+mj-lt"/>
                        <a:buAutoNum type="arabicPeriod"/>
                        <a:tabLst/>
                      </a:pPr>
                      <a:r>
                        <a:rPr lang="en-IN" sz="1400" dirty="0" smtClean="0"/>
                        <a:t>Done </a:t>
                      </a:r>
                      <a:r>
                        <a:rPr lang="en-IN" sz="1400" dirty="0" smtClean="0">
                          <a:solidFill>
                            <a:schemeClr val="tx1"/>
                          </a:solidFill>
                        </a:rPr>
                        <a:t>by AM/Sub </a:t>
                      </a:r>
                      <a:r>
                        <a:rPr lang="en-IN" sz="1400" dirty="0" err="1" smtClean="0">
                          <a:solidFill>
                            <a:schemeClr val="tx1"/>
                          </a:solidFill>
                        </a:rPr>
                        <a:t>Engg</a:t>
                      </a:r>
                      <a:r>
                        <a:rPr lang="en-IN" sz="1400" dirty="0" smtClean="0">
                          <a:solidFill>
                            <a:schemeClr val="tx1"/>
                          </a:solidFill>
                        </a:rPr>
                        <a:t> or GM</a:t>
                      </a:r>
                    </a:p>
                    <a:p>
                      <a:pPr marL="177800" indent="-177800" algn="l">
                        <a:buFont typeface="+mj-lt"/>
                        <a:buAutoNum type="arabicPeriod"/>
                        <a:tabLst/>
                      </a:pPr>
                      <a:r>
                        <a:rPr lang="en-IN" sz="1400" b="1" dirty="0" smtClean="0">
                          <a:solidFill>
                            <a:srgbClr val="FF0000"/>
                          </a:solidFill>
                        </a:rPr>
                        <a:t>Against</a:t>
                      </a:r>
                      <a:r>
                        <a:rPr lang="en-IN" sz="1400" b="1" baseline="0" dirty="0" smtClean="0">
                          <a:solidFill>
                            <a:srgbClr val="FF0000"/>
                          </a:solidFill>
                        </a:rPr>
                        <a:t> bills submitted by contractor</a:t>
                      </a:r>
                    </a:p>
                    <a:p>
                      <a:pPr marL="177800" indent="-177800" algn="l">
                        <a:buFont typeface="+mj-lt"/>
                        <a:buAutoNum type="arabicPeriod"/>
                        <a:tabLst/>
                      </a:pPr>
                      <a:r>
                        <a:rPr lang="en-IN" sz="1400" baseline="0" dirty="0" smtClean="0"/>
                        <a:t>For complete road</a:t>
                      </a:r>
                    </a:p>
                    <a:p>
                      <a:pPr marL="177800" marR="0" indent="-17780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IN" sz="1400" baseline="0" dirty="0" smtClean="0"/>
                        <a:t>May be done through either desktop or mobile app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0" marR="0" indent="-17780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IN" sz="1400" dirty="0" smtClean="0">
                          <a:solidFill>
                            <a:schemeClr val="tx1"/>
                          </a:solidFill>
                        </a:rPr>
                        <a:t>Done by AM/Sub </a:t>
                      </a:r>
                      <a:r>
                        <a:rPr lang="en-IN" sz="1400" dirty="0" err="1" smtClean="0">
                          <a:solidFill>
                            <a:schemeClr val="tx1"/>
                          </a:solidFill>
                        </a:rPr>
                        <a:t>Engg</a:t>
                      </a:r>
                      <a:r>
                        <a:rPr lang="en-IN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177800" indent="-177800" algn="l">
                        <a:buFont typeface="+mj-lt"/>
                        <a:buAutoNum type="arabicPeriod"/>
                      </a:pPr>
                      <a:r>
                        <a:rPr lang="en-IN" sz="1400" b="1" dirty="0" smtClean="0"/>
                        <a:t>Minimum</a:t>
                      </a:r>
                      <a:r>
                        <a:rPr lang="en-IN" sz="1400" b="1" baseline="0" dirty="0" smtClean="0"/>
                        <a:t> frequency bimonthly </a:t>
                      </a:r>
                      <a:r>
                        <a:rPr lang="en-IN" sz="1400" b="1" baseline="0" dirty="0" smtClean="0">
                          <a:solidFill>
                            <a:srgbClr val="FF0000"/>
                          </a:solidFill>
                        </a:rPr>
                        <a:t>(irrespective of bill submission by contractor)</a:t>
                      </a:r>
                    </a:p>
                    <a:p>
                      <a:pPr marL="177800" indent="-177800" algn="l">
                        <a:buFont typeface="+mj-lt"/>
                        <a:buAutoNum type="arabicPeriod"/>
                      </a:pPr>
                      <a:r>
                        <a:rPr lang="en-IN" sz="1400" baseline="0" dirty="0" smtClean="0"/>
                        <a:t>To be done in 1 km segments, to cover full length</a:t>
                      </a:r>
                    </a:p>
                    <a:p>
                      <a:pPr marL="177800" indent="-177800" algn="l">
                        <a:buFont typeface="+mj-lt"/>
                        <a:buAutoNum type="arabicPeriod"/>
                      </a:pPr>
                      <a:r>
                        <a:rPr lang="en-IN" sz="1400" baseline="0" dirty="0" smtClean="0">
                          <a:solidFill>
                            <a:schemeClr val="tx1"/>
                          </a:solidFill>
                        </a:rPr>
                        <a:t>Through desktop only</a:t>
                      </a:r>
                    </a:p>
                    <a:p>
                      <a:pPr marL="177800" indent="-177800" algn="l">
                        <a:buFont typeface="+mj-lt"/>
                        <a:buAutoNum type="arabicPeriod"/>
                      </a:pPr>
                      <a:r>
                        <a:rPr lang="en-IN" sz="1400" b="1" baseline="0" dirty="0" smtClean="0">
                          <a:solidFill>
                            <a:schemeClr val="tx1"/>
                          </a:solidFill>
                        </a:rPr>
                        <a:t>To be finalised by GM before making payment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318125">
                <a:tc>
                  <a:txBody>
                    <a:bodyPr/>
                    <a:lstStyle/>
                    <a:p>
                      <a:pPr algn="l"/>
                      <a:r>
                        <a:rPr lang="en-IN" sz="1400" b="1" dirty="0" smtClean="0"/>
                        <a:t>Payment provisions</a:t>
                      </a:r>
                      <a:endParaRPr lang="en-IN" sz="14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0" marR="0" lvl="1" indent="-17780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IN" sz="14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 Payment for less than 80 marks in Performance Evaluation &amp; Proportionate for any marking above 80</a:t>
                      </a:r>
                    </a:p>
                    <a:p>
                      <a:pPr marL="177800" marR="0" indent="-17780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IN" sz="1400" baseline="0" dirty="0" smtClean="0"/>
                        <a:t>Freedom to choose amount to be paid payment 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66700" lvl="1" indent="-266700">
                        <a:lnSpc>
                          <a:spcPct val="100000"/>
                        </a:lnSpc>
                        <a:spcBef>
                          <a:spcPts val="641"/>
                        </a:spcBef>
                        <a:buClr>
                          <a:srgbClr val="000000"/>
                        </a:buClr>
                        <a:buFont typeface="+mj-lt"/>
                        <a:buAutoNum type="arabicPeriod"/>
                      </a:pPr>
                      <a:r>
                        <a:rPr lang="en-IN" sz="14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 Payment for less than 80 marks in Performance Evaluation &amp; Proportionate for any marking above 80</a:t>
                      </a:r>
                    </a:p>
                    <a:p>
                      <a:pPr marL="177800" lvl="2" indent="-177800">
                        <a:lnSpc>
                          <a:spcPct val="100000"/>
                        </a:lnSpc>
                        <a:spcBef>
                          <a:spcPts val="641"/>
                        </a:spcBef>
                        <a:buClr>
                          <a:srgbClr val="000000"/>
                        </a:buClr>
                        <a:buFont typeface="+mj-lt"/>
                        <a:buAutoNum type="alphaLcPeriod"/>
                      </a:pPr>
                      <a:r>
                        <a:rPr lang="en-IN" sz="1400" b="1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If any two stretches of the road get less than 80 marks in a PE, no payment for the complete road</a:t>
                      </a:r>
                    </a:p>
                    <a:p>
                      <a:pPr marL="177800" lvl="2" indent="-177800">
                        <a:lnSpc>
                          <a:spcPct val="100000"/>
                        </a:lnSpc>
                        <a:spcBef>
                          <a:spcPts val="641"/>
                        </a:spcBef>
                        <a:buClr>
                          <a:srgbClr val="000000"/>
                        </a:buClr>
                        <a:buFont typeface="+mj-lt"/>
                        <a:buAutoNum type="alphaLcPeriod"/>
                      </a:pPr>
                      <a:r>
                        <a:rPr lang="en-IN" sz="1400" b="1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If same stretch gets less than 80 marks in consecutive PE, no payment for the complete road in later PE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762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Performance Evaluation &amp; Payments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CustomShape 1"/>
          <p:cNvSpPr/>
          <p:nvPr/>
        </p:nvSpPr>
        <p:spPr>
          <a:xfrm>
            <a:off x="1066800" y="2696040"/>
            <a:ext cx="7086600" cy="1190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IN" sz="4400" b="1" strike="noStrike" spc="-1" dirty="0" smtClean="0"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Payment Examples</a:t>
            </a:r>
            <a:endParaRPr lang="en-IN" sz="44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>
            <a:endCxn id="10" idx="6"/>
          </p:cNvCxnSpPr>
          <p:nvPr/>
        </p:nvCxnSpPr>
        <p:spPr>
          <a:xfrm>
            <a:off x="838200" y="1905000"/>
            <a:ext cx="5410200" cy="228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762000" y="1905000"/>
            <a:ext cx="7620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286000" y="1905000"/>
            <a:ext cx="7620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657600" y="1905000"/>
            <a:ext cx="7620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953000" y="1905000"/>
            <a:ext cx="7620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172200" y="1905000"/>
            <a:ext cx="7620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vv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09600" y="1642646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0Km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09800" y="1595948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1 Km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429000" y="1595948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2 Km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24400" y="1595948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3 Km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43600" y="1595948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3.8 Km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371600" y="159594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20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895600" y="159594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84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26304" y="16118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95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54624" y="1600200"/>
            <a:ext cx="717576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100</a:t>
            </a:r>
            <a:endParaRPr lang="en-US" b="1" dirty="0">
              <a:solidFill>
                <a:srgbClr val="00B0F0"/>
              </a:solidFill>
            </a:endParaRPr>
          </a:p>
        </p:txBody>
      </p:sp>
      <p:cxnSp>
        <p:nvCxnSpPr>
          <p:cNvPr id="25" name="Straight Connector 24"/>
          <p:cNvCxnSpPr>
            <a:endCxn id="30" idx="6"/>
          </p:cNvCxnSpPr>
          <p:nvPr/>
        </p:nvCxnSpPr>
        <p:spPr>
          <a:xfrm>
            <a:off x="990600" y="3154681"/>
            <a:ext cx="5410200" cy="228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914400" y="3154681"/>
            <a:ext cx="7620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438400" y="3154681"/>
            <a:ext cx="7620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810000" y="3154681"/>
            <a:ext cx="7620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105400" y="3154681"/>
            <a:ext cx="7620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324600" y="3154681"/>
            <a:ext cx="7620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vv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762000" y="2785646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0Km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362200" y="2738948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1 Km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581400" y="2738948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2 Km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76800" y="2738948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3 Km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096000" y="2738948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3.8 Km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24000" y="273894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82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048000" y="273894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73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378704" y="27548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73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607024" y="2743200"/>
            <a:ext cx="717576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100</a:t>
            </a:r>
            <a:endParaRPr lang="en-US" b="1" dirty="0">
              <a:solidFill>
                <a:srgbClr val="00B0F0"/>
              </a:solidFill>
            </a:endParaRPr>
          </a:p>
        </p:txBody>
      </p:sp>
      <p:cxnSp>
        <p:nvCxnSpPr>
          <p:cNvPr id="40" name="Straight Connector 39"/>
          <p:cNvCxnSpPr>
            <a:endCxn id="45" idx="6"/>
          </p:cNvCxnSpPr>
          <p:nvPr/>
        </p:nvCxnSpPr>
        <p:spPr>
          <a:xfrm>
            <a:off x="990600" y="4297681"/>
            <a:ext cx="5410200" cy="228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914400" y="4297681"/>
            <a:ext cx="7620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2438400" y="4297681"/>
            <a:ext cx="7620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3810000" y="4297681"/>
            <a:ext cx="7620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5105400" y="4297681"/>
            <a:ext cx="7620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6324600" y="4297681"/>
            <a:ext cx="7620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vv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762000" y="4004846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0Km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362200" y="3958148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1 Km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581400" y="3958148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2 Km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876800" y="3958148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3 Km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096000" y="3928646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3.8 Km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524000" y="395814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78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048000" y="395814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82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378704" y="3974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82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607024" y="3886200"/>
            <a:ext cx="717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100</a:t>
            </a:r>
            <a:endParaRPr lang="en-US" b="1" dirty="0">
              <a:solidFill>
                <a:srgbClr val="00B0F0"/>
              </a:solidFill>
            </a:endParaRPr>
          </a:p>
        </p:txBody>
      </p:sp>
      <p:cxnSp>
        <p:nvCxnSpPr>
          <p:cNvPr id="55" name="Straight Connector 54"/>
          <p:cNvCxnSpPr>
            <a:endCxn id="60" idx="6"/>
          </p:cNvCxnSpPr>
          <p:nvPr/>
        </p:nvCxnSpPr>
        <p:spPr>
          <a:xfrm>
            <a:off x="990600" y="5440681"/>
            <a:ext cx="5410200" cy="228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914400" y="5440681"/>
            <a:ext cx="7620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2438400" y="5440681"/>
            <a:ext cx="7620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3810000" y="5440681"/>
            <a:ext cx="7620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5105400" y="5440681"/>
            <a:ext cx="7620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6324600" y="5440681"/>
            <a:ext cx="7620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vv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762000" y="5071646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0Km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362200" y="5024948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1 Km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581400" y="5024948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2 Km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876800" y="5024948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3 Km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096000" y="5024948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3.8 Km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524000" y="502494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77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048000" y="502494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82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378704" y="50408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84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607024" y="4953000"/>
            <a:ext cx="717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100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0" y="2057400"/>
            <a:ext cx="2500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Evaluation-I (2</a:t>
            </a:r>
            <a:r>
              <a:rPr lang="en-US" b="1" baseline="30000" dirty="0" smtClean="0"/>
              <a:t>nd</a:t>
            </a:r>
            <a:r>
              <a:rPr lang="en-US" b="1" dirty="0" smtClean="0"/>
              <a:t> Month)</a:t>
            </a:r>
            <a:endParaRPr lang="en-US" b="1" dirty="0"/>
          </a:p>
        </p:txBody>
      </p:sp>
      <p:sp>
        <p:nvSpPr>
          <p:cNvPr id="86" name="TextBox 85"/>
          <p:cNvSpPr txBox="1"/>
          <p:nvPr/>
        </p:nvSpPr>
        <p:spPr>
          <a:xfrm>
            <a:off x="230872" y="4431268"/>
            <a:ext cx="2658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Evaluation-III (6</a:t>
            </a:r>
            <a:r>
              <a:rPr lang="en-US" b="1" baseline="30000" dirty="0" smtClean="0"/>
              <a:t>th</a:t>
            </a:r>
            <a:r>
              <a:rPr lang="en-US" b="1" dirty="0" smtClean="0"/>
              <a:t> Month)</a:t>
            </a:r>
            <a:endParaRPr lang="en-US" b="1" dirty="0"/>
          </a:p>
        </p:txBody>
      </p:sp>
      <p:sp>
        <p:nvSpPr>
          <p:cNvPr id="87" name="TextBox 86"/>
          <p:cNvSpPr txBox="1"/>
          <p:nvPr/>
        </p:nvSpPr>
        <p:spPr>
          <a:xfrm>
            <a:off x="205848" y="3212068"/>
            <a:ext cx="2530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Evaluation-II (4</a:t>
            </a:r>
            <a:r>
              <a:rPr lang="en-US" b="1" baseline="30000" dirty="0" smtClean="0"/>
              <a:t>th</a:t>
            </a:r>
            <a:r>
              <a:rPr lang="en-US" b="1" dirty="0" smtClean="0"/>
              <a:t> Month)</a:t>
            </a:r>
            <a:endParaRPr lang="en-US" b="1" dirty="0"/>
          </a:p>
        </p:txBody>
      </p:sp>
      <p:sp>
        <p:nvSpPr>
          <p:cNvPr id="89" name="TextBox 88"/>
          <p:cNvSpPr txBox="1"/>
          <p:nvPr/>
        </p:nvSpPr>
        <p:spPr>
          <a:xfrm>
            <a:off x="365766" y="6031468"/>
            <a:ext cx="2606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Evaluation-IV (8</a:t>
            </a:r>
            <a:r>
              <a:rPr lang="en-US" b="1" baseline="30000" dirty="0" smtClean="0"/>
              <a:t>th</a:t>
            </a:r>
            <a:r>
              <a:rPr lang="en-US" b="1" dirty="0" smtClean="0"/>
              <a:t> Month)</a:t>
            </a:r>
            <a:endParaRPr lang="en-US" b="1" dirty="0"/>
          </a:p>
        </p:txBody>
      </p:sp>
      <p:sp>
        <p:nvSpPr>
          <p:cNvPr id="91" name="TextBox 90"/>
          <p:cNvSpPr txBox="1"/>
          <p:nvPr/>
        </p:nvSpPr>
        <p:spPr>
          <a:xfrm>
            <a:off x="5562600" y="914400"/>
            <a:ext cx="358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334/3.8=87.89 (87.89% payment as marks&gt;80)  </a:t>
            </a:r>
            <a:endParaRPr lang="en-US" sz="1600" b="1" dirty="0"/>
          </a:p>
        </p:txBody>
      </p:sp>
      <p:sp>
        <p:nvSpPr>
          <p:cNvPr id="92" name="TextBox 91"/>
          <p:cNvSpPr txBox="1"/>
          <p:nvPr/>
        </p:nvSpPr>
        <p:spPr>
          <a:xfrm>
            <a:off x="4724400" y="3225225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308/3.8=81.05</a:t>
            </a:r>
          </a:p>
          <a:p>
            <a:r>
              <a:rPr lang="en-US" sz="1600" b="1" dirty="0" smtClean="0"/>
              <a:t>(</a:t>
            </a:r>
            <a:r>
              <a:rPr lang="en-US" sz="1600" b="1" dirty="0" smtClean="0">
                <a:solidFill>
                  <a:srgbClr val="FF0000"/>
                </a:solidFill>
              </a:rPr>
              <a:t>But no payment as 2 segments &lt;80 marks</a:t>
            </a:r>
            <a:r>
              <a:rPr lang="en-US" sz="1600" b="1" dirty="0" smtClean="0"/>
              <a:t>) </a:t>
            </a:r>
            <a:endParaRPr lang="en-US" sz="1600" b="1" dirty="0"/>
          </a:p>
        </p:txBody>
      </p:sp>
      <p:sp>
        <p:nvSpPr>
          <p:cNvPr id="93" name="TextBox 92"/>
          <p:cNvSpPr txBox="1"/>
          <p:nvPr/>
        </p:nvSpPr>
        <p:spPr>
          <a:xfrm>
            <a:off x="3505200" y="5511225"/>
            <a:ext cx="64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323/3.8=85 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(But no payment as first segment &lt;80 in two successive evaluations</a:t>
            </a:r>
            <a:r>
              <a:rPr lang="en-US" sz="1600" dirty="0" smtClean="0">
                <a:solidFill>
                  <a:srgbClr val="FF0000"/>
                </a:solidFill>
              </a:rPr>
              <a:t>)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105400" y="4462046"/>
            <a:ext cx="3733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322/3.8=84.73 (84.73% payment) </a:t>
            </a:r>
            <a:endParaRPr lang="en-US" sz="1600" b="1" dirty="0"/>
          </a:p>
        </p:txBody>
      </p:sp>
      <p:sp>
        <p:nvSpPr>
          <p:cNvPr id="97" name="Rectangle 96"/>
          <p:cNvSpPr/>
          <p:nvPr/>
        </p:nvSpPr>
        <p:spPr>
          <a:xfrm>
            <a:off x="1676400" y="1066800"/>
            <a:ext cx="32766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002060"/>
                </a:solidFill>
              </a:rPr>
              <a:t>75*1+84*1+95*1+100*0.8=334</a:t>
            </a:r>
            <a:endParaRPr lang="en-US" sz="1600" b="1" dirty="0">
              <a:solidFill>
                <a:srgbClr val="002060"/>
              </a:solidFill>
            </a:endParaRPr>
          </a:p>
        </p:txBody>
      </p:sp>
      <p:cxnSp>
        <p:nvCxnSpPr>
          <p:cNvPr id="99" name="Straight Arrow Connector 98"/>
          <p:cNvCxnSpPr>
            <a:stCxn id="97" idx="3"/>
          </p:cNvCxnSpPr>
          <p:nvPr/>
        </p:nvCxnSpPr>
        <p:spPr>
          <a:xfrm flipV="1">
            <a:off x="4953000" y="1066800"/>
            <a:ext cx="685800" cy="190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endCxn id="79" idx="6"/>
          </p:cNvCxnSpPr>
          <p:nvPr/>
        </p:nvCxnSpPr>
        <p:spPr>
          <a:xfrm>
            <a:off x="990600" y="609600"/>
            <a:ext cx="5410200" cy="228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Oval 74"/>
          <p:cNvSpPr/>
          <p:nvPr/>
        </p:nvSpPr>
        <p:spPr>
          <a:xfrm>
            <a:off x="914400" y="609600"/>
            <a:ext cx="7620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2438400" y="609600"/>
            <a:ext cx="7620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3810000" y="609600"/>
            <a:ext cx="7620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5105400" y="609600"/>
            <a:ext cx="7620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6324600" y="609600"/>
            <a:ext cx="7620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vv</a:t>
            </a:r>
            <a:endParaRPr lang="en-US" dirty="0"/>
          </a:p>
        </p:txBody>
      </p:sp>
      <p:sp>
        <p:nvSpPr>
          <p:cNvPr id="102" name="TextBox 101"/>
          <p:cNvSpPr txBox="1"/>
          <p:nvPr/>
        </p:nvSpPr>
        <p:spPr>
          <a:xfrm>
            <a:off x="762000" y="351498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0Km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2362200" y="304800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1 Km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3581400" y="304800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2 Km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4876800" y="304800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3 Km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6096000" y="3048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3.8 Km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1524000" y="304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75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3048000" y="304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84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4378704" y="32072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95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5607024" y="304800"/>
            <a:ext cx="793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100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5638800" y="1929825"/>
            <a:ext cx="358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279/3.8=73.42 (No payment as marks&lt;80)  </a:t>
            </a:r>
            <a:endParaRPr lang="en-US" sz="1600" b="1" dirty="0"/>
          </a:p>
        </p:txBody>
      </p:sp>
      <p:sp>
        <p:nvSpPr>
          <p:cNvPr id="95" name="Rectangle 94"/>
          <p:cNvSpPr/>
          <p:nvPr/>
        </p:nvSpPr>
        <p:spPr>
          <a:xfrm>
            <a:off x="2362200" y="6400800"/>
            <a:ext cx="51054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Marks shown are points after finalization by GM</a:t>
            </a:r>
            <a:endParaRPr lang="en-US" sz="1600" b="1" dirty="0">
              <a:solidFill>
                <a:schemeClr val="tx1"/>
              </a:solidFill>
            </a:endParaRPr>
          </a:p>
        </p:txBody>
      </p:sp>
      <p:cxnSp>
        <p:nvCxnSpPr>
          <p:cNvPr id="98" name="Straight Connector 97"/>
          <p:cNvCxnSpPr/>
          <p:nvPr/>
        </p:nvCxnSpPr>
        <p:spPr>
          <a:xfrm>
            <a:off x="381000" y="381000"/>
            <a:ext cx="0" cy="16002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>
            <a:off x="381000" y="1981200"/>
            <a:ext cx="3048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>
            <a:off x="381000" y="381000"/>
            <a:ext cx="3048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CustomShape 1"/>
          <p:cNvSpPr/>
          <p:nvPr/>
        </p:nvSpPr>
        <p:spPr>
          <a:xfrm>
            <a:off x="533400" y="228600"/>
            <a:ext cx="8223840" cy="685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IN" sz="3200" b="1" strike="noStrike" spc="-1" dirty="0"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Tasks Involved</a:t>
            </a:r>
            <a:endParaRPr lang="en-IN" sz="3200" b="1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1" name="CustomShape 2"/>
          <p:cNvSpPr/>
          <p:nvPr/>
        </p:nvSpPr>
        <p:spPr>
          <a:xfrm>
            <a:off x="465120" y="1383480"/>
            <a:ext cx="1384920" cy="1096560"/>
          </a:xfrm>
          <a:prstGeom prst="rect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IN" sz="18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Bill Submission</a:t>
            </a:r>
            <a:endParaRPr lang="en-IN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2" name="CustomShape 3"/>
          <p:cNvSpPr/>
          <p:nvPr/>
        </p:nvSpPr>
        <p:spPr>
          <a:xfrm>
            <a:off x="2590800" y="1371600"/>
            <a:ext cx="1422720" cy="588960"/>
          </a:xfrm>
          <a:prstGeom prst="rect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IN" sz="1800" b="1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Routine </a:t>
            </a:r>
            <a:r>
              <a:rPr lang="en-IN" sz="18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Inspection</a:t>
            </a:r>
            <a:endParaRPr lang="en-IN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3" name="CustomShape 4"/>
          <p:cNvSpPr/>
          <p:nvPr/>
        </p:nvSpPr>
        <p:spPr>
          <a:xfrm>
            <a:off x="4800600" y="1371600"/>
            <a:ext cx="1513080" cy="588960"/>
          </a:xfrm>
          <a:prstGeom prst="rect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IN" sz="18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Performance Evaluation</a:t>
            </a:r>
            <a:endParaRPr lang="en-IN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4" name="CustomShape 5"/>
          <p:cNvSpPr/>
          <p:nvPr/>
        </p:nvSpPr>
        <p:spPr>
          <a:xfrm>
            <a:off x="249480" y="2626200"/>
            <a:ext cx="1816200" cy="210852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BFECFF"/>
              </a:gs>
              <a:gs pos="100000">
                <a:srgbClr val="E6F7FF"/>
              </a:gs>
            </a:gsLst>
            <a:lin ang="16200000"/>
          </a:gradFill>
          <a:ln w="9360">
            <a:solidFill>
              <a:srgbClr val="46AAC4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marL="285840" indent="-280440">
              <a:lnSpc>
                <a:spcPct val="10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IN" sz="1400" b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By Contractor</a:t>
            </a:r>
            <a:endParaRPr lang="en-IN" sz="14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0440">
              <a:lnSpc>
                <a:spcPct val="100000"/>
              </a:lnSpc>
              <a:buFont typeface="Wingdings" pitchFamily="2" charset="2"/>
              <a:buChar char="§"/>
            </a:pPr>
            <a:endParaRPr lang="en-IN" sz="14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0440">
              <a:lnSpc>
                <a:spcPct val="100000"/>
              </a:lnSpc>
              <a:buClr>
                <a:srgbClr val="000000"/>
              </a:buClr>
              <a:buFont typeface="Wingdings" pitchFamily="2" charset="2"/>
              <a:buChar char="§"/>
            </a:pPr>
            <a:r>
              <a:rPr lang="en-IN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Monthly</a:t>
            </a:r>
            <a:endParaRPr lang="en-IN" sz="14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IN" sz="14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5" name="CustomShape 6"/>
          <p:cNvSpPr/>
          <p:nvPr/>
        </p:nvSpPr>
        <p:spPr>
          <a:xfrm>
            <a:off x="2413080" y="2638800"/>
            <a:ext cx="1814400" cy="345720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BFECFF"/>
              </a:gs>
              <a:gs pos="100000">
                <a:srgbClr val="E6F7FF"/>
              </a:gs>
            </a:gsLst>
            <a:lin ang="16200000"/>
          </a:gradFill>
          <a:ln w="9360">
            <a:solidFill>
              <a:srgbClr val="46AAC4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marL="285840" indent="-280440">
              <a:lnSpc>
                <a:spcPct val="10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IN" sz="1400" b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By any PIU Officer (Including JE/Sub Engineer, AE, AEE, EE)</a:t>
            </a:r>
            <a:endParaRPr lang="en-IN" sz="1400" b="1" strike="noStrike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0440">
              <a:lnSpc>
                <a:spcPct val="100000"/>
              </a:lnSpc>
              <a:buFont typeface="Wingdings" pitchFamily="2" charset="2"/>
              <a:buChar char="§"/>
            </a:pPr>
            <a:endParaRPr lang="en-IN" sz="14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0440">
              <a:lnSpc>
                <a:spcPct val="100000"/>
              </a:lnSpc>
              <a:buClr>
                <a:srgbClr val="000000"/>
              </a:buClr>
              <a:buFont typeface="Wingdings" pitchFamily="2" charset="2"/>
              <a:buChar char="§"/>
            </a:pPr>
            <a:r>
              <a:rPr lang="en-IN" sz="1400" b="1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Mandatory inspection </a:t>
            </a:r>
            <a:r>
              <a:rPr lang="en-IN" sz="1400" b="1" strike="noStrike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-</a:t>
            </a:r>
            <a:r>
              <a:rPr lang="en-IN" sz="1400" b="1" strike="noStrike" spc="-1" dirty="0" smtClean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bimonthly</a:t>
            </a:r>
          </a:p>
          <a:p>
            <a:pPr marL="285840" indent="-280440">
              <a:lnSpc>
                <a:spcPct val="100000"/>
              </a:lnSpc>
              <a:buClr>
                <a:srgbClr val="000000"/>
              </a:buClr>
            </a:pPr>
            <a:endParaRPr lang="en-IN" sz="1400" b="1" strike="noStrike" spc="-1" dirty="0" smtClean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Calibri"/>
              <a:ea typeface="DejaVu Sans"/>
            </a:endParaRPr>
          </a:p>
          <a:p>
            <a:pPr marL="285840" indent="-280440">
              <a:lnSpc>
                <a:spcPct val="100000"/>
              </a:lnSpc>
              <a:buClr>
                <a:srgbClr val="000000"/>
              </a:buClr>
              <a:buFont typeface="Wingdings" pitchFamily="2" charset="2"/>
              <a:buChar char="§"/>
            </a:pPr>
            <a:r>
              <a:rPr lang="en-IN" sz="1400" b="1" strike="noStrike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Optional inspection as per choice</a:t>
            </a:r>
            <a:endParaRPr lang="en-IN" sz="1400" b="1" strike="noStrike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0440">
              <a:lnSpc>
                <a:spcPct val="100000"/>
              </a:lnSpc>
            </a:pPr>
            <a:endParaRPr lang="en-IN" sz="1400" b="1" strike="noStrike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6" name="CustomShape 7"/>
          <p:cNvSpPr/>
          <p:nvPr/>
        </p:nvSpPr>
        <p:spPr>
          <a:xfrm>
            <a:off x="4734720" y="2514600"/>
            <a:ext cx="1814400" cy="419832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BFECFF"/>
              </a:gs>
              <a:gs pos="100000">
                <a:srgbClr val="E6F7FF"/>
              </a:gs>
            </a:gsLst>
            <a:lin ang="16200000"/>
          </a:gradFill>
          <a:ln w="9360">
            <a:solidFill>
              <a:srgbClr val="46AAC4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marL="285840" indent="-280440">
              <a:lnSpc>
                <a:spcPct val="10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IN" sz="1400" b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By any PIU Officer (Including JE/Sub Engineer, AE, AEE, EE)</a:t>
            </a:r>
            <a:endParaRPr lang="en-IN" sz="1400" b="1" strike="noStrike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0440">
              <a:lnSpc>
                <a:spcPct val="100000"/>
              </a:lnSpc>
            </a:pPr>
            <a:endParaRPr lang="en-IN" sz="14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0440">
              <a:lnSpc>
                <a:spcPct val="100000"/>
              </a:lnSpc>
              <a:buClr>
                <a:srgbClr val="000000"/>
              </a:buClr>
              <a:buFont typeface="Wingdings" pitchFamily="2" charset="2"/>
              <a:buChar char="§"/>
            </a:pPr>
            <a:r>
              <a:rPr lang="en-IN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Bi  </a:t>
            </a:r>
            <a:r>
              <a:rPr lang="en-IN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monthly</a:t>
            </a:r>
            <a:endParaRPr lang="en-IN" sz="14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0440">
              <a:lnSpc>
                <a:spcPct val="100000"/>
              </a:lnSpc>
            </a:pPr>
            <a:endParaRPr lang="en-IN" sz="14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0440">
              <a:lnSpc>
                <a:spcPct val="100000"/>
              </a:lnSpc>
              <a:buClr>
                <a:srgbClr val="000000"/>
              </a:buClr>
              <a:buFont typeface="Wingdings" pitchFamily="2" charset="2"/>
              <a:buChar char="§"/>
            </a:pPr>
            <a:r>
              <a:rPr lang="en-IN" sz="1400" b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To be finalized by PIU In charge</a:t>
            </a:r>
            <a:endParaRPr lang="en-IN" sz="14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7" name="CustomShape 8"/>
          <p:cNvSpPr/>
          <p:nvPr/>
        </p:nvSpPr>
        <p:spPr>
          <a:xfrm>
            <a:off x="7162800" y="1371600"/>
            <a:ext cx="1513080" cy="588960"/>
          </a:xfrm>
          <a:prstGeom prst="rect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IN" sz="18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Bill Payment</a:t>
            </a:r>
            <a:endParaRPr lang="en-IN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8" name="CustomShape 9"/>
          <p:cNvSpPr/>
          <p:nvPr/>
        </p:nvSpPr>
        <p:spPr>
          <a:xfrm>
            <a:off x="6966720" y="2651760"/>
            <a:ext cx="1814400" cy="210852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BFECFF"/>
              </a:gs>
              <a:gs pos="100000">
                <a:srgbClr val="E6F7FF"/>
              </a:gs>
            </a:gsLst>
            <a:lin ang="16200000"/>
          </a:gradFill>
          <a:ln w="9360">
            <a:solidFill>
              <a:srgbClr val="46AAC4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marL="285840" indent="-280440">
              <a:lnSpc>
                <a:spcPct val="10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IN" sz="1400" b="1" strike="noStrike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Based on PE finalised by GM</a:t>
            </a:r>
          </a:p>
          <a:p>
            <a:pPr marL="285840" indent="-280440">
              <a:lnSpc>
                <a:spcPct val="10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IN" sz="1400" b="1" strike="noStrike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AO </a:t>
            </a:r>
            <a:r>
              <a:rPr lang="en-IN" sz="1400" b="1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is involved in the process</a:t>
            </a:r>
            <a:endParaRPr lang="en-IN" sz="14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0440">
              <a:lnSpc>
                <a:spcPct val="100000"/>
              </a:lnSpc>
              <a:buClr>
                <a:srgbClr val="000000"/>
              </a:buClr>
              <a:buFont typeface="Wingdings" pitchFamily="2" charset="2"/>
              <a:buChar char="§"/>
            </a:pPr>
            <a:r>
              <a:rPr lang="en-IN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Six monthly</a:t>
            </a:r>
            <a:endParaRPr lang="en-IN" sz="14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9" name="Line 10"/>
          <p:cNvSpPr/>
          <p:nvPr/>
        </p:nvSpPr>
        <p:spPr>
          <a:xfrm>
            <a:off x="2197080" y="1054080"/>
            <a:ext cx="88920" cy="5803920"/>
          </a:xfrm>
          <a:prstGeom prst="line">
            <a:avLst/>
          </a:prstGeom>
          <a:ln w="9360">
            <a:solidFill>
              <a:srgbClr val="4A7EBB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0" name="Line 11"/>
          <p:cNvSpPr/>
          <p:nvPr/>
        </p:nvSpPr>
        <p:spPr>
          <a:xfrm>
            <a:off x="4368600" y="1028520"/>
            <a:ext cx="88920" cy="5803920"/>
          </a:xfrm>
          <a:prstGeom prst="line">
            <a:avLst/>
          </a:prstGeom>
          <a:ln w="9360">
            <a:solidFill>
              <a:srgbClr val="4A7EBB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1" name="Line 12"/>
          <p:cNvSpPr/>
          <p:nvPr/>
        </p:nvSpPr>
        <p:spPr>
          <a:xfrm>
            <a:off x="6717960" y="1054080"/>
            <a:ext cx="88920" cy="5803920"/>
          </a:xfrm>
          <a:prstGeom prst="line">
            <a:avLst/>
          </a:prstGeom>
          <a:ln w="9360">
            <a:solidFill>
              <a:srgbClr val="4A7EBB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2" name="Line 13"/>
          <p:cNvSpPr/>
          <p:nvPr/>
        </p:nvSpPr>
        <p:spPr>
          <a:xfrm flipH="1">
            <a:off x="304560" y="1028520"/>
            <a:ext cx="8458200" cy="12600"/>
          </a:xfrm>
          <a:prstGeom prst="line">
            <a:avLst/>
          </a:prstGeom>
          <a:ln w="9360">
            <a:solidFill>
              <a:srgbClr val="4A7EBB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CustomShape 1"/>
          <p:cNvSpPr/>
          <p:nvPr/>
        </p:nvSpPr>
        <p:spPr>
          <a:xfrm>
            <a:off x="0" y="1219200"/>
            <a:ext cx="9285840" cy="5178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32000" lvl="1" indent="-214200">
              <a:lnSpc>
                <a:spcPct val="200000"/>
              </a:lnSpc>
              <a:buClr>
                <a:srgbClr val="000000"/>
              </a:buClr>
              <a:buSzPct val="100000"/>
            </a:pP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1" name="CustomShape 2"/>
          <p:cNvSpPr/>
          <p:nvPr/>
        </p:nvSpPr>
        <p:spPr>
          <a:xfrm>
            <a:off x="3960" y="0"/>
            <a:ext cx="9140040" cy="635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IN" sz="3600" b="1" strike="noStrike" spc="-1" dirty="0" smtClean="0"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Important Points</a:t>
            </a:r>
            <a:endParaRPr lang="en-IN" sz="36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685801"/>
          <a:ext cx="8686800" cy="58674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228722"/>
                <a:gridCol w="5458078"/>
              </a:tblGrid>
              <a:tr h="57975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Activity</a:t>
                      </a:r>
                      <a:endParaRPr lang="en-US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Action</a:t>
                      </a:r>
                      <a:endParaRPr lang="en-US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39529">
                <a:tc>
                  <a:txBody>
                    <a:bodyPr/>
                    <a:lstStyle/>
                    <a:p>
                      <a:pPr>
                        <a:tabLst/>
                      </a:pPr>
                      <a:r>
                        <a:rPr lang="en-US" sz="1800" baseline="0" dirty="0" smtClean="0"/>
                        <a:t>Data Transfer  from  OMMS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Maintenance Agreement no. must be entered correctly</a:t>
                      </a:r>
                      <a:r>
                        <a:rPr lang="en-US" sz="1800" baseline="0" dirty="0" smtClean="0"/>
                        <a:t> in OMMAS</a:t>
                      </a:r>
                      <a:endParaRPr lang="en-US" sz="1800" dirty="0" smtClean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134082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Creation</a:t>
                      </a:r>
                      <a:r>
                        <a:rPr lang="en-US" sz="1800" baseline="0" dirty="0" smtClean="0"/>
                        <a:t> of l</a:t>
                      </a:r>
                      <a:r>
                        <a:rPr lang="en-US" sz="1800" dirty="0" smtClean="0"/>
                        <a:t>ogin credentials</a:t>
                      </a:r>
                      <a:endParaRPr lang="en-US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en-US" sz="1800" baseline="0" dirty="0" smtClean="0"/>
                        <a:t>Re-registration </a:t>
                      </a:r>
                      <a:r>
                        <a:rPr lang="en-US" sz="1800" baseline="0" dirty="0" smtClean="0"/>
                        <a:t>required</a:t>
                      </a:r>
                      <a:endParaRPr lang="en-US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94646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Entry of </a:t>
                      </a:r>
                      <a:r>
                        <a:rPr lang="en-US" sz="1800" baseline="0" dirty="0" smtClean="0"/>
                        <a:t>M</a:t>
                      </a:r>
                      <a:r>
                        <a:rPr lang="en-US" sz="1800" dirty="0" smtClean="0"/>
                        <a:t>aintenance Rates (NIT)</a:t>
                      </a:r>
                      <a:endParaRPr lang="en-US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800" dirty="0" smtClean="0"/>
                        <a:t>NIT details</a:t>
                      </a:r>
                      <a:r>
                        <a:rPr lang="en-US" sz="1800" baseline="0" dirty="0" smtClean="0"/>
                        <a:t> shal</a:t>
                      </a:r>
                      <a:r>
                        <a:rPr lang="en-US" sz="1800" dirty="0" smtClean="0"/>
                        <a:t>l be ported</a:t>
                      </a:r>
                      <a:r>
                        <a:rPr lang="en-US" sz="1800" baseline="0" dirty="0" smtClean="0"/>
                        <a:t> from </a:t>
                      </a:r>
                      <a:r>
                        <a:rPr lang="en-US" sz="1800" baseline="0" dirty="0" err="1" smtClean="0"/>
                        <a:t>eMarg</a:t>
                      </a:r>
                      <a:r>
                        <a:rPr lang="en-US" sz="1800" baseline="0" dirty="0" smtClean="0"/>
                        <a:t> (MP), but re-verification required by Head Office</a:t>
                      </a:r>
                      <a:endParaRPr lang="en-US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763931">
                <a:tc>
                  <a:txBody>
                    <a:bodyPr/>
                    <a:lstStyle/>
                    <a:p>
                      <a:pPr>
                        <a:tabLst/>
                      </a:pPr>
                      <a:r>
                        <a:rPr lang="en-US" sz="1800" dirty="0" smtClean="0"/>
                        <a:t>Data verification</a:t>
                      </a:r>
                      <a:r>
                        <a:rPr lang="en-US" sz="1800" baseline="0" dirty="0" smtClean="0"/>
                        <a:t>  (Basic details)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52104"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en-US" sz="1800" baseline="0" dirty="0" smtClean="0"/>
                        <a:t>1. No correction required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Freezing by AM/Sub</a:t>
                      </a:r>
                      <a:r>
                        <a:rPr lang="en-US" sz="1800" baseline="0" dirty="0" smtClean="0"/>
                        <a:t> Eng., final locking by GM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844800"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en-US" sz="1800" baseline="0" dirty="0" smtClean="0"/>
                        <a:t>2. Correction  required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 smtClean="0"/>
                        <a:t>Flag the same to CDAC, CDAC will allow correction 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 smtClean="0"/>
                        <a:t>Re-verification by  PIU and final locking by GM</a:t>
                      </a:r>
                      <a:endParaRPr lang="en-US" sz="180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CustomShape 1"/>
          <p:cNvSpPr/>
          <p:nvPr/>
        </p:nvSpPr>
        <p:spPr>
          <a:xfrm>
            <a:off x="0" y="1219200"/>
            <a:ext cx="9285840" cy="5178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32000" lvl="1" indent="-214200">
              <a:lnSpc>
                <a:spcPct val="200000"/>
              </a:lnSpc>
              <a:buClr>
                <a:srgbClr val="000000"/>
              </a:buClr>
              <a:buSzPct val="100000"/>
            </a:pP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1" name="CustomShape 2"/>
          <p:cNvSpPr/>
          <p:nvPr/>
        </p:nvSpPr>
        <p:spPr>
          <a:xfrm>
            <a:off x="3960" y="0"/>
            <a:ext cx="9140040" cy="635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IN" sz="3600" b="1" strike="noStrike" spc="-1" dirty="0" smtClean="0"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Important Points</a:t>
            </a:r>
            <a:endParaRPr lang="en-IN" sz="36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762000"/>
          <a:ext cx="8610600" cy="5638799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124200"/>
                <a:gridCol w="5486400"/>
              </a:tblGrid>
              <a:tr h="94552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Activity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386306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Registration of contractors</a:t>
                      </a:r>
                      <a:endParaRPr lang="en-US" sz="15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500" b="1" dirty="0" smtClean="0"/>
                        <a:t>Data of at least one package of the contractor should have been </a:t>
                      </a:r>
                      <a:r>
                        <a:rPr lang="en-US" sz="1500" b="1" dirty="0" err="1" smtClean="0"/>
                        <a:t>freezed</a:t>
                      </a:r>
                      <a:r>
                        <a:rPr lang="en-US" sz="1500" b="1" dirty="0" smtClean="0"/>
                        <a:t> after verification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500" dirty="0" smtClean="0"/>
                        <a:t>By AM/Sub </a:t>
                      </a:r>
                      <a:r>
                        <a:rPr lang="en-US" sz="1500" dirty="0" err="1" smtClean="0"/>
                        <a:t>Engg</a:t>
                      </a:r>
                      <a:r>
                        <a:rPr lang="en-US" sz="1500" dirty="0" smtClean="0"/>
                        <a:t>.</a:t>
                      </a:r>
                      <a:endParaRPr lang="en-US" sz="15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717078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Data Entry</a:t>
                      </a:r>
                      <a:r>
                        <a:rPr lang="en-US" sz="1500" baseline="0" dirty="0" smtClean="0"/>
                        <a:t>  of previous  expenditure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31775" indent="-231775"/>
                      <a:r>
                        <a:rPr lang="en-US" sz="1500" dirty="0" smtClean="0"/>
                        <a:t>1. This can be done after basic data are locked by GM</a:t>
                      </a:r>
                    </a:p>
                    <a:p>
                      <a:pPr marL="231775" indent="-231775"/>
                      <a:r>
                        <a:rPr lang="en-US" sz="1500" dirty="0" smtClean="0"/>
                        <a:t>2. AO to keep record of road wise cumulative expenditure ( Gross and Net)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smtClean="0"/>
                        <a:t> made manually</a:t>
                      </a:r>
                      <a:r>
                        <a:rPr lang="en-US" sz="1500" baseline="0" dirty="0" smtClean="0"/>
                        <a:t> Plus through </a:t>
                      </a:r>
                      <a:r>
                        <a:rPr lang="en-US" sz="1500" baseline="0" dirty="0" err="1" smtClean="0"/>
                        <a:t>eMarg</a:t>
                      </a:r>
                      <a:r>
                        <a:rPr lang="en-US" sz="1500" baseline="0" dirty="0" smtClean="0"/>
                        <a:t> (MP) and serial no of last bill paid (Before shifting to </a:t>
                      </a:r>
                      <a:r>
                        <a:rPr lang="en-US" sz="1500" baseline="0" dirty="0" err="1" smtClean="0"/>
                        <a:t>eMarg</a:t>
                      </a:r>
                      <a:r>
                        <a:rPr lang="en-US" sz="1500" baseline="0" dirty="0" smtClean="0"/>
                        <a:t> (National) and make entry</a:t>
                      </a:r>
                      <a:endParaRPr lang="en-US" sz="15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58988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Road Registration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600" dirty="0" smtClean="0"/>
                        <a:t>One time activity for a road to be done by any</a:t>
                      </a:r>
                      <a:r>
                        <a:rPr lang="en-US" sz="1600" baseline="0" dirty="0" smtClean="0"/>
                        <a:t> of the PIU officials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600" dirty="0" smtClean="0"/>
                        <a:t>Pre-requisite for  routine inspection and performance evaluations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3321</TotalTime>
  <Words>1002</Words>
  <Application>Microsoft Office PowerPoint</Application>
  <PresentationFormat>On-screen Show (4:3)</PresentationFormat>
  <Paragraphs>216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Office Theme</vt:lpstr>
      <vt:lpstr>Office Theme</vt:lpstr>
      <vt:lpstr>Solstice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Mahesh Sen</cp:lastModifiedBy>
  <cp:revision>499</cp:revision>
  <dcterms:created xsi:type="dcterms:W3CDTF">2006-08-16T00:00:00Z</dcterms:created>
  <dcterms:modified xsi:type="dcterms:W3CDTF">2020-02-17T10:44:04Z</dcterms:modified>
  <dc:language>en-IN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6</vt:i4>
  </property>
  <property fmtid="{D5CDD505-2E9C-101B-9397-08002B2CF9AE}" pid="8" name="PresentationFormat">
    <vt:lpwstr>On-screen Show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18</vt:i4>
  </property>
</Properties>
</file>